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1"/>
  </p:sldMasterIdLst>
  <p:notesMasterIdLst>
    <p:notesMasterId r:id="rId16"/>
  </p:notesMasterIdLst>
  <p:handoutMasterIdLst>
    <p:handoutMasterId r:id="rId17"/>
  </p:handoutMasterIdLst>
  <p:sldIdLst>
    <p:sldId id="256" r:id="rId2"/>
    <p:sldId id="504" r:id="rId3"/>
    <p:sldId id="506" r:id="rId4"/>
    <p:sldId id="507" r:id="rId5"/>
    <p:sldId id="508" r:id="rId6"/>
    <p:sldId id="509" r:id="rId7"/>
    <p:sldId id="510" r:id="rId8"/>
    <p:sldId id="511" r:id="rId9"/>
    <p:sldId id="512" r:id="rId10"/>
    <p:sldId id="513" r:id="rId11"/>
    <p:sldId id="514" r:id="rId12"/>
    <p:sldId id="505" r:id="rId13"/>
    <p:sldId id="515" r:id="rId14"/>
    <p:sldId id="516" r:id="rId15"/>
  </p:sldIdLst>
  <p:sldSz cx="12192000" cy="6858000"/>
  <p:notesSz cx="7104063" cy="1023461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3224" userDrawn="1">
          <p15:clr>
            <a:srgbClr val="A4A3A4"/>
          </p15:clr>
        </p15:guide>
        <p15:guide id="2" pos="223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918819960608" initials="9" lastIdx="1" clrIdx="0">
    <p:extLst>
      <p:ext uri="{19B8F6BF-5375-455C-9EA6-DF929625EA0E}">
        <p15:presenceInfo xmlns:p15="http://schemas.microsoft.com/office/powerpoint/2012/main" userId="65ee6c3bf5398ef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EAE99"/>
    <a:srgbClr val="66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20588" autoAdjust="0"/>
    <p:restoredTop sz="94660"/>
  </p:normalViewPr>
  <p:slideViewPr>
    <p:cSldViewPr snapToGrid="0">
      <p:cViewPr>
        <p:scale>
          <a:sx n="70" d="100"/>
          <a:sy n="70" d="100"/>
        </p:scale>
        <p:origin x="-1272" y="-84"/>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notesViewPr>
    <p:cSldViewPr snapToGrid="0">
      <p:cViewPr varScale="1">
        <p:scale>
          <a:sx n="50" d="100"/>
          <a:sy n="50" d="100"/>
        </p:scale>
        <p:origin x="2898" y="36"/>
      </p:cViewPr>
      <p:guideLst>
        <p:guide orient="horz" pos="3224"/>
        <p:guide pos="223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commentAuthors" Target="commentAuthors.xml" /><Relationship Id="rId3" Type="http://schemas.openxmlformats.org/officeDocument/2006/relationships/slide" Target="slides/slide2.xml" /><Relationship Id="rId21" Type="http://schemas.openxmlformats.org/officeDocument/2006/relationships/theme" Target="theme/theme1.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handoutMaster" Target="handoutMasters/handoutMaster1.xml" /><Relationship Id="rId2" Type="http://schemas.openxmlformats.org/officeDocument/2006/relationships/slide" Target="slides/slide1.xml" /><Relationship Id="rId16" Type="http://schemas.openxmlformats.org/officeDocument/2006/relationships/notesMaster" Target="notesMasters/notesMaster1.xml" /><Relationship Id="rId20"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slide" Target="slides/slide14.xml" /><Relationship Id="rId10" Type="http://schemas.openxmlformats.org/officeDocument/2006/relationships/slide" Target="slides/slide9.xml" /><Relationship Id="rId19" Type="http://schemas.openxmlformats.org/officeDocument/2006/relationships/presProps" Target="pres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tableStyles" Target="tableStyles.xml" /></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 /></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427" cy="511731"/>
          </a:xfrm>
          <a:prstGeom prst="rect">
            <a:avLst/>
          </a:prstGeom>
        </p:spPr>
        <p:txBody>
          <a:bodyPr vert="horz" lIns="94787" tIns="47393" rIns="94787" bIns="47393" rtlCol="0"/>
          <a:lstStyle>
            <a:lvl1pPr algn="l">
              <a:defRPr sz="1200"/>
            </a:lvl1pPr>
          </a:lstStyle>
          <a:p>
            <a:endParaRPr lang="en-US"/>
          </a:p>
        </p:txBody>
      </p:sp>
      <p:sp>
        <p:nvSpPr>
          <p:cNvPr id="3" name="Date Placeholder 2"/>
          <p:cNvSpPr>
            <a:spLocks noGrp="1"/>
          </p:cNvSpPr>
          <p:nvPr>
            <p:ph type="dt" sz="quarter" idx="1"/>
          </p:nvPr>
        </p:nvSpPr>
        <p:spPr>
          <a:xfrm>
            <a:off x="4023993" y="0"/>
            <a:ext cx="3078427" cy="511731"/>
          </a:xfrm>
          <a:prstGeom prst="rect">
            <a:avLst/>
          </a:prstGeom>
        </p:spPr>
        <p:txBody>
          <a:bodyPr vert="horz" lIns="94787" tIns="47393" rIns="94787" bIns="47393" rtlCol="0"/>
          <a:lstStyle>
            <a:lvl1pPr algn="r">
              <a:defRPr sz="1200"/>
            </a:lvl1pPr>
          </a:lstStyle>
          <a:p>
            <a:fld id="{3F399FDF-4EA9-4294-AC51-081EB1055F0B}" type="datetimeFigureOut">
              <a:rPr lang="en-US" smtClean="0"/>
              <a:pPr/>
              <a:t>1/23/2021</a:t>
            </a:fld>
            <a:endParaRPr lang="en-US"/>
          </a:p>
        </p:txBody>
      </p:sp>
      <p:sp>
        <p:nvSpPr>
          <p:cNvPr id="4" name="Footer Placeholder 3"/>
          <p:cNvSpPr>
            <a:spLocks noGrp="1"/>
          </p:cNvSpPr>
          <p:nvPr>
            <p:ph type="ftr" sz="quarter" idx="2"/>
          </p:nvPr>
        </p:nvSpPr>
        <p:spPr>
          <a:xfrm>
            <a:off x="0" y="9721106"/>
            <a:ext cx="3078427" cy="511731"/>
          </a:xfrm>
          <a:prstGeom prst="rect">
            <a:avLst/>
          </a:prstGeom>
        </p:spPr>
        <p:txBody>
          <a:bodyPr vert="horz" lIns="94787" tIns="47393" rIns="94787" bIns="47393" rtlCol="0" anchor="b"/>
          <a:lstStyle>
            <a:lvl1pPr algn="l">
              <a:defRPr sz="1200"/>
            </a:lvl1pPr>
          </a:lstStyle>
          <a:p>
            <a:r>
              <a:rPr lang="en-US" dirty="0"/>
              <a:t>By- Dr. </a:t>
            </a:r>
            <a:r>
              <a:rPr lang="en-US" dirty="0" err="1"/>
              <a:t>Rashmi</a:t>
            </a:r>
            <a:r>
              <a:rPr lang="en-US" dirty="0"/>
              <a:t>  </a:t>
            </a:r>
            <a:r>
              <a:rPr lang="en-US" dirty="0" err="1"/>
              <a:t>Somani</a:t>
            </a:r>
            <a:endParaRPr lang="en-US" dirty="0"/>
          </a:p>
        </p:txBody>
      </p:sp>
      <p:sp>
        <p:nvSpPr>
          <p:cNvPr id="5" name="Slide Number Placeholder 4"/>
          <p:cNvSpPr>
            <a:spLocks noGrp="1"/>
          </p:cNvSpPr>
          <p:nvPr>
            <p:ph type="sldNum" sz="quarter" idx="3"/>
          </p:nvPr>
        </p:nvSpPr>
        <p:spPr>
          <a:xfrm>
            <a:off x="4023993" y="9721106"/>
            <a:ext cx="3078427" cy="511731"/>
          </a:xfrm>
          <a:prstGeom prst="rect">
            <a:avLst/>
          </a:prstGeom>
        </p:spPr>
        <p:txBody>
          <a:bodyPr vert="horz" lIns="94787" tIns="47393" rIns="94787" bIns="47393" rtlCol="0" anchor="b"/>
          <a:lstStyle>
            <a:lvl1pPr algn="r">
              <a:defRPr sz="1200"/>
            </a:lvl1pPr>
          </a:lstStyle>
          <a:p>
            <a:fld id="{D92A416C-5AB0-48C1-8C80-8EDF5291AEE1}" type="slidenum">
              <a:rPr lang="en-US" smtClean="0"/>
              <a:pPr/>
              <a:t>‹#›</a:t>
            </a:fld>
            <a:endParaRPr lang="en-US"/>
          </a:p>
        </p:txBody>
      </p:sp>
    </p:spTree>
    <p:extLst>
      <p:ext uri="{BB962C8B-B14F-4D97-AF65-F5344CB8AC3E}">
        <p14:creationId xmlns:p14="http://schemas.microsoft.com/office/powerpoint/2010/main" val="2600980816"/>
      </p:ext>
    </p:extLst>
  </p:cSld>
  <p:clrMap bg1="lt1" tx1="dk1" bg2="lt2" tx2="dk2" accent1="accent1" accent2="accent2" accent3="accent3" accent4="accent4" accent5="accent5" accent6="accent6" hlink="hlink" folHlink="folHlink"/>
  <p:hf sldNum="0" hdr="0" dt="0"/>
</p:handoutMaster>
</file>

<file path=ppt/media/image1.jpeg>
</file>

<file path=ppt/media/image10.jpeg>
</file>

<file path=ppt/media/image11.jpeg>
</file>

<file path=ppt/media/image2.png>
</file>

<file path=ppt/media/image3.jpe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427" cy="511731"/>
          </a:xfrm>
          <a:prstGeom prst="rect">
            <a:avLst/>
          </a:prstGeom>
        </p:spPr>
        <p:txBody>
          <a:bodyPr vert="horz" lIns="94787" tIns="47393" rIns="94787" bIns="47393" rtlCol="0"/>
          <a:lstStyle>
            <a:lvl1pPr algn="l">
              <a:defRPr sz="1200"/>
            </a:lvl1pPr>
          </a:lstStyle>
          <a:p>
            <a:endParaRPr lang="en-US"/>
          </a:p>
        </p:txBody>
      </p:sp>
      <p:sp>
        <p:nvSpPr>
          <p:cNvPr id="3" name="Date Placeholder 2"/>
          <p:cNvSpPr>
            <a:spLocks noGrp="1"/>
          </p:cNvSpPr>
          <p:nvPr>
            <p:ph type="dt" idx="1"/>
          </p:nvPr>
        </p:nvSpPr>
        <p:spPr>
          <a:xfrm>
            <a:off x="4023993" y="0"/>
            <a:ext cx="3078427" cy="511731"/>
          </a:xfrm>
          <a:prstGeom prst="rect">
            <a:avLst/>
          </a:prstGeom>
        </p:spPr>
        <p:txBody>
          <a:bodyPr vert="horz" lIns="94787" tIns="47393" rIns="94787" bIns="47393" rtlCol="0"/>
          <a:lstStyle>
            <a:lvl1pPr algn="r">
              <a:defRPr sz="1200"/>
            </a:lvl1pPr>
          </a:lstStyle>
          <a:p>
            <a:fld id="{0600168D-12B6-4A74-8672-5F1BEA4C62BF}" type="datetimeFigureOut">
              <a:rPr lang="en-US" smtClean="0"/>
              <a:pPr/>
              <a:t>1/23/2021</a:t>
            </a:fld>
            <a:endParaRPr lang="en-US"/>
          </a:p>
        </p:txBody>
      </p:sp>
      <p:sp>
        <p:nvSpPr>
          <p:cNvPr id="4" name="Slide Image Placeholder 3"/>
          <p:cNvSpPr>
            <a:spLocks noGrp="1" noRot="1" noChangeAspect="1"/>
          </p:cNvSpPr>
          <p:nvPr>
            <p:ph type="sldImg" idx="2"/>
          </p:nvPr>
        </p:nvSpPr>
        <p:spPr>
          <a:xfrm>
            <a:off x="139700" y="766763"/>
            <a:ext cx="6824663" cy="3838575"/>
          </a:xfrm>
          <a:prstGeom prst="rect">
            <a:avLst/>
          </a:prstGeom>
          <a:noFill/>
          <a:ln w="12700">
            <a:solidFill>
              <a:prstClr val="black"/>
            </a:solidFill>
          </a:ln>
        </p:spPr>
        <p:txBody>
          <a:bodyPr vert="horz" lIns="94787" tIns="47393" rIns="94787" bIns="47393" rtlCol="0" anchor="ctr"/>
          <a:lstStyle/>
          <a:p>
            <a:endParaRPr lang="en-US"/>
          </a:p>
        </p:txBody>
      </p:sp>
      <p:sp>
        <p:nvSpPr>
          <p:cNvPr id="5" name="Notes Placeholder 4"/>
          <p:cNvSpPr>
            <a:spLocks noGrp="1"/>
          </p:cNvSpPr>
          <p:nvPr>
            <p:ph type="body" sz="quarter" idx="3"/>
          </p:nvPr>
        </p:nvSpPr>
        <p:spPr>
          <a:xfrm>
            <a:off x="710407" y="4861441"/>
            <a:ext cx="5683250" cy="4605576"/>
          </a:xfrm>
          <a:prstGeom prst="rect">
            <a:avLst/>
          </a:prstGeom>
        </p:spPr>
        <p:txBody>
          <a:bodyPr vert="horz" lIns="94787" tIns="47393" rIns="94787" bIns="47393"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721106"/>
            <a:ext cx="3078427" cy="511731"/>
          </a:xfrm>
          <a:prstGeom prst="rect">
            <a:avLst/>
          </a:prstGeom>
        </p:spPr>
        <p:txBody>
          <a:bodyPr vert="horz" lIns="94787" tIns="47393" rIns="94787" bIns="47393" rtlCol="0" anchor="b"/>
          <a:lstStyle>
            <a:lvl1pPr algn="l">
              <a:defRPr sz="1200"/>
            </a:lvl1pPr>
          </a:lstStyle>
          <a:p>
            <a:r>
              <a:rPr lang="en-US" dirty="0"/>
              <a:t>By- Dr. </a:t>
            </a:r>
            <a:r>
              <a:rPr lang="en-US" dirty="0" err="1"/>
              <a:t>Rashmi</a:t>
            </a:r>
            <a:r>
              <a:rPr lang="en-US" dirty="0"/>
              <a:t>  </a:t>
            </a:r>
            <a:r>
              <a:rPr lang="en-US" dirty="0" err="1"/>
              <a:t>Somani</a:t>
            </a:r>
            <a:endParaRPr lang="en-US" dirty="0"/>
          </a:p>
        </p:txBody>
      </p:sp>
      <p:sp>
        <p:nvSpPr>
          <p:cNvPr id="7" name="Slide Number Placeholder 6"/>
          <p:cNvSpPr>
            <a:spLocks noGrp="1"/>
          </p:cNvSpPr>
          <p:nvPr>
            <p:ph type="sldNum" sz="quarter" idx="5"/>
          </p:nvPr>
        </p:nvSpPr>
        <p:spPr>
          <a:xfrm>
            <a:off x="4023993" y="9721106"/>
            <a:ext cx="3078427" cy="511731"/>
          </a:xfrm>
          <a:prstGeom prst="rect">
            <a:avLst/>
          </a:prstGeom>
        </p:spPr>
        <p:txBody>
          <a:bodyPr vert="horz" lIns="94787" tIns="47393" rIns="94787" bIns="47393" rtlCol="0" anchor="b"/>
          <a:lstStyle>
            <a:lvl1pPr algn="r">
              <a:defRPr sz="1200"/>
            </a:lvl1pPr>
          </a:lstStyle>
          <a:p>
            <a:fld id="{0B37FD74-9F32-4818-B12D-7F445013DCDE}" type="slidenum">
              <a:rPr lang="en-US" smtClean="0"/>
              <a:pPr/>
              <a:t>‹#›</a:t>
            </a:fld>
            <a:endParaRPr lang="en-US"/>
          </a:p>
        </p:txBody>
      </p:sp>
    </p:spTree>
    <p:extLst>
      <p:ext uri="{BB962C8B-B14F-4D97-AF65-F5344CB8AC3E}">
        <p14:creationId xmlns:p14="http://schemas.microsoft.com/office/powerpoint/2010/main" val="433049548"/>
      </p:ext>
    </p:extLst>
  </p:cSld>
  <p:clrMap bg1="lt1" tx1="dk1" bg2="lt2" tx2="dk2" accent1="accent1" accent2="accent2" accent3="accent3" accent4="accent4" accent5="accent5" accent6="accent6" hlink="hlink" folHlink="folHlink"/>
  <p:hf sldNum="0"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Footer Placeholder 3"/>
          <p:cNvSpPr>
            <a:spLocks noGrp="1"/>
          </p:cNvSpPr>
          <p:nvPr>
            <p:ph type="ftr" sz="quarter" idx="10"/>
          </p:nvPr>
        </p:nvSpPr>
        <p:spPr/>
        <p:txBody>
          <a:bodyPr/>
          <a:lstStyle/>
          <a:p>
            <a:r>
              <a:rPr lang="en-US"/>
              <a:t>By- Dr. Rashmi  Somani</a:t>
            </a:r>
            <a:endParaRPr lang="en-US" dirty="0"/>
          </a:p>
        </p:txBody>
      </p:sp>
    </p:spTree>
    <p:extLst>
      <p:ext uri="{BB962C8B-B14F-4D97-AF65-F5344CB8AC3E}">
        <p14:creationId xmlns:p14="http://schemas.microsoft.com/office/powerpoint/2010/main" val="14275811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hasCustomPrompt="1"/>
          </p:nvPr>
        </p:nvSpPr>
        <p:spPr>
          <a:xfrm>
            <a:off x="1625600" y="3886200"/>
            <a:ext cx="9144000" cy="990600"/>
          </a:xfrm>
        </p:spPr>
        <p:txBody>
          <a:bodyPr anchor="t" anchorCtr="0"/>
          <a:lstStyle>
            <a:lvl1pPr algn="r">
              <a:defRPr sz="3200">
                <a:solidFill>
                  <a:schemeClr val="bg2">
                    <a:lumMod val="50000"/>
                  </a:schemeClr>
                </a:solidFill>
              </a:defRPr>
            </a:lvl1pPr>
          </a:lstStyle>
          <a:p>
            <a:r>
              <a:rPr kumimoji="0" lang="en-US" dirty="0"/>
              <a:t>Click to Edit Master Title Style</a:t>
            </a:r>
          </a:p>
        </p:txBody>
      </p:sp>
      <p:sp>
        <p:nvSpPr>
          <p:cNvPr id="9" name="Subtitle 8"/>
          <p:cNvSpPr>
            <a:spLocks noGrp="1"/>
          </p:cNvSpPr>
          <p:nvPr>
            <p:ph type="subTitle" idx="1"/>
          </p:nvPr>
        </p:nvSpPr>
        <p:spPr>
          <a:xfrm>
            <a:off x="1625600" y="5124450"/>
            <a:ext cx="9144000" cy="533400"/>
          </a:xfrm>
        </p:spPr>
        <p:txBody>
          <a:bodyPr/>
          <a:lstStyle>
            <a:lvl1pPr marL="0" indent="0" algn="r">
              <a:buNone/>
              <a:defRPr sz="2000">
                <a:solidFill>
                  <a:schemeClr val="tx2"/>
                </a:solidFill>
                <a:latin typeface="+mj-lt"/>
                <a:ea typeface="+mj-ea"/>
                <a:cs typeface="+mj-cs"/>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6" name="Footer Placeholder 2"/>
          <p:cNvSpPr>
            <a:spLocks noGrp="1"/>
          </p:cNvSpPr>
          <p:nvPr>
            <p:ph type="ftr" sz="quarter" idx="3"/>
          </p:nvPr>
        </p:nvSpPr>
        <p:spPr>
          <a:xfrm>
            <a:off x="641445" y="6356350"/>
            <a:ext cx="9799092" cy="365760"/>
          </a:xfrm>
          <a:prstGeom prst="rect">
            <a:avLst/>
          </a:prstGeom>
        </p:spPr>
        <p:txBody>
          <a:bodyPr vert="horz"/>
          <a:lstStyle>
            <a:lvl1pPr algn="r" eaLnBrk="1" latinLnBrk="0" hangingPunct="1">
              <a:defRPr kumimoji="0" sz="1400">
                <a:solidFill>
                  <a:schemeClr val="bg2">
                    <a:lumMod val="75000"/>
                  </a:schemeClr>
                </a:solidFill>
              </a:defRPr>
            </a:lvl1pPr>
          </a:lstStyle>
          <a:p>
            <a:r>
              <a:rPr lang="en-IN" dirty="0" err="1"/>
              <a:t>Prof.</a:t>
            </a:r>
            <a:r>
              <a:rPr lang="en-IN" dirty="0"/>
              <a:t> (</a:t>
            </a:r>
            <a:r>
              <a:rPr lang="en-IN" dirty="0" err="1"/>
              <a:t>Dr.</a:t>
            </a:r>
            <a:r>
              <a:rPr lang="en-IN" dirty="0"/>
              <a:t>) Sunil K. Somani and </a:t>
            </a:r>
            <a:r>
              <a:rPr lang="en-IN" dirty="0" err="1"/>
              <a:t>Prof.</a:t>
            </a:r>
            <a:r>
              <a:rPr lang="en-IN" dirty="0"/>
              <a:t> (</a:t>
            </a:r>
            <a:r>
              <a:rPr lang="en-IN" dirty="0" err="1"/>
              <a:t>Dr.</a:t>
            </a:r>
            <a:r>
              <a:rPr lang="en-IN" dirty="0"/>
              <a:t>) </a:t>
            </a:r>
            <a:r>
              <a:rPr lang="en-IN" dirty="0" err="1"/>
              <a:t>Shilpa</a:t>
            </a:r>
            <a:r>
              <a:rPr lang="en-IN" dirty="0"/>
              <a:t> </a:t>
            </a:r>
            <a:r>
              <a:rPr lang="en-IN" dirty="0" err="1"/>
              <a:t>Tripathi</a:t>
            </a:r>
            <a:r>
              <a:rPr lang="en-US" dirty="0"/>
              <a:t>,                                                        Medi-Caps University, Indore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8" name="Footer Placeholder 2"/>
          <p:cNvSpPr>
            <a:spLocks noGrp="1"/>
          </p:cNvSpPr>
          <p:nvPr>
            <p:ph type="ftr" sz="quarter" idx="3"/>
          </p:nvPr>
        </p:nvSpPr>
        <p:spPr>
          <a:xfrm>
            <a:off x="641445" y="6356350"/>
            <a:ext cx="9799092" cy="365760"/>
          </a:xfrm>
          <a:prstGeom prst="rect">
            <a:avLst/>
          </a:prstGeom>
        </p:spPr>
        <p:txBody>
          <a:bodyPr vert="horz"/>
          <a:lstStyle>
            <a:lvl1pPr algn="r" eaLnBrk="1" latinLnBrk="0" hangingPunct="1">
              <a:defRPr kumimoji="0" sz="1400">
                <a:solidFill>
                  <a:schemeClr val="bg2">
                    <a:lumMod val="75000"/>
                  </a:schemeClr>
                </a:solidFill>
              </a:defRPr>
            </a:lvl1pPr>
          </a:lstStyle>
          <a:p>
            <a:r>
              <a:rPr lang="en-IN" dirty="0" err="1"/>
              <a:t>Prof.</a:t>
            </a:r>
            <a:r>
              <a:rPr lang="en-IN" dirty="0"/>
              <a:t> (</a:t>
            </a:r>
            <a:r>
              <a:rPr lang="en-IN" dirty="0" err="1"/>
              <a:t>Dr.</a:t>
            </a:r>
            <a:r>
              <a:rPr lang="en-IN" dirty="0"/>
              <a:t>) Sunil K. Somani and </a:t>
            </a:r>
            <a:r>
              <a:rPr lang="en-IN" dirty="0" err="1"/>
              <a:t>Prof.</a:t>
            </a:r>
            <a:r>
              <a:rPr lang="en-IN" dirty="0"/>
              <a:t> (</a:t>
            </a:r>
            <a:r>
              <a:rPr lang="en-IN" dirty="0" err="1"/>
              <a:t>Dr.</a:t>
            </a:r>
            <a:r>
              <a:rPr lang="en-IN" dirty="0"/>
              <a:t>) </a:t>
            </a:r>
            <a:r>
              <a:rPr lang="en-IN" dirty="0" err="1"/>
              <a:t>Shilpa</a:t>
            </a:r>
            <a:r>
              <a:rPr lang="en-IN" dirty="0"/>
              <a:t> </a:t>
            </a:r>
            <a:r>
              <a:rPr lang="en-IN" dirty="0" err="1"/>
              <a:t>Tripathi</a:t>
            </a:r>
            <a:r>
              <a:rPr lang="en-US" dirty="0"/>
              <a:t>,                                                        Medi-Caps University, Indore</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Straight Connector 6"/>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rot="5400000">
            <a:off x="5814836" y="3201952"/>
            <a:ext cx="585216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1" name="Footer Placeholder 2"/>
          <p:cNvSpPr>
            <a:spLocks noGrp="1"/>
          </p:cNvSpPr>
          <p:nvPr>
            <p:ph type="ftr" sz="quarter" idx="3"/>
          </p:nvPr>
        </p:nvSpPr>
        <p:spPr>
          <a:xfrm>
            <a:off x="641445" y="6356350"/>
            <a:ext cx="9799092" cy="365760"/>
          </a:xfrm>
          <a:prstGeom prst="rect">
            <a:avLst/>
          </a:prstGeom>
        </p:spPr>
        <p:txBody>
          <a:bodyPr vert="horz"/>
          <a:lstStyle>
            <a:lvl1pPr algn="r" eaLnBrk="1" latinLnBrk="0" hangingPunct="1">
              <a:defRPr kumimoji="0" sz="1400">
                <a:solidFill>
                  <a:schemeClr val="bg2">
                    <a:lumMod val="75000"/>
                  </a:schemeClr>
                </a:solidFill>
              </a:defRPr>
            </a:lvl1pPr>
          </a:lstStyle>
          <a:p>
            <a:r>
              <a:rPr lang="en-IN" dirty="0" err="1"/>
              <a:t>Prof.</a:t>
            </a:r>
            <a:r>
              <a:rPr lang="en-IN" dirty="0"/>
              <a:t> (</a:t>
            </a:r>
            <a:r>
              <a:rPr lang="en-IN" dirty="0" err="1"/>
              <a:t>Dr.</a:t>
            </a:r>
            <a:r>
              <a:rPr lang="en-IN" dirty="0"/>
              <a:t>) Sunil K. Somani and </a:t>
            </a:r>
            <a:r>
              <a:rPr lang="en-IN" dirty="0" err="1"/>
              <a:t>Prof.</a:t>
            </a:r>
            <a:r>
              <a:rPr lang="en-IN" dirty="0"/>
              <a:t> (</a:t>
            </a:r>
            <a:r>
              <a:rPr lang="en-IN" dirty="0" err="1"/>
              <a:t>Dr.</a:t>
            </a:r>
            <a:r>
              <a:rPr lang="en-IN" dirty="0"/>
              <a:t>) </a:t>
            </a:r>
            <a:r>
              <a:rPr lang="en-IN" dirty="0" err="1"/>
              <a:t>Shilpa</a:t>
            </a:r>
            <a:r>
              <a:rPr lang="en-IN" dirty="0"/>
              <a:t> </a:t>
            </a:r>
            <a:r>
              <a:rPr lang="en-IN" dirty="0" err="1"/>
              <a:t>Tripathi</a:t>
            </a:r>
            <a:r>
              <a:rPr lang="en-US" dirty="0"/>
              <a:t>,                                                        Medi-Caps University, Indore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kumimoji="0" lang="en-US" dirty="0"/>
              <a:t>Click to Edit Master Title Style</a:t>
            </a:r>
          </a:p>
        </p:txBody>
      </p:sp>
      <p:sp>
        <p:nvSpPr>
          <p:cNvPr id="8" name="Content Placeholder 7"/>
          <p:cNvSpPr>
            <a:spLocks noGrp="1"/>
          </p:cNvSpPr>
          <p:nvPr>
            <p:ph sz="quarter" idx="1"/>
          </p:nvPr>
        </p:nvSpPr>
        <p:spPr>
          <a:xfrm>
            <a:off x="609600" y="1219200"/>
            <a:ext cx="10972800" cy="4937760"/>
          </a:xfrm>
        </p:spPr>
        <p:txBody>
          <a:bodyPr/>
          <a:lstStyle>
            <a:lvl4pPr marL="1097280" indent="-228600">
              <a:buFont typeface="Wingdings" panose="05000000000000000000" pitchFamily="2" charset="2"/>
              <a:buChar char="Ø"/>
              <a:defRPr/>
            </a:lvl4pPr>
            <a:lvl5pPr marL="1371600" indent="-228600">
              <a:buFont typeface="Wingdings" panose="05000000000000000000" pitchFamily="2" charset="2"/>
              <a:buChar char="§"/>
              <a:defRPr/>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9" name="Footer Placeholder 2"/>
          <p:cNvSpPr>
            <a:spLocks noGrp="1"/>
          </p:cNvSpPr>
          <p:nvPr>
            <p:ph type="ftr" sz="quarter" idx="3"/>
          </p:nvPr>
        </p:nvSpPr>
        <p:spPr>
          <a:xfrm>
            <a:off x="641445" y="6356350"/>
            <a:ext cx="9799092" cy="365760"/>
          </a:xfrm>
          <a:prstGeom prst="rect">
            <a:avLst/>
          </a:prstGeom>
        </p:spPr>
        <p:txBody>
          <a:bodyPr vert="horz"/>
          <a:lstStyle>
            <a:lvl1pPr algn="r" eaLnBrk="1" latinLnBrk="0" hangingPunct="1">
              <a:defRPr kumimoji="0" sz="1400">
                <a:solidFill>
                  <a:schemeClr val="bg2">
                    <a:lumMod val="75000"/>
                  </a:schemeClr>
                </a:solidFill>
              </a:defRPr>
            </a:lvl1pPr>
          </a:lstStyle>
          <a:p>
            <a:r>
              <a:rPr lang="en-IN" dirty="0" err="1"/>
              <a:t>Prof.</a:t>
            </a:r>
            <a:r>
              <a:rPr lang="en-IN" dirty="0"/>
              <a:t> (</a:t>
            </a:r>
            <a:r>
              <a:rPr lang="en-IN" dirty="0" err="1"/>
              <a:t>Dr.</a:t>
            </a:r>
            <a:r>
              <a:rPr lang="en-IN" dirty="0"/>
              <a:t>) Sunil K. Somani and </a:t>
            </a:r>
            <a:r>
              <a:rPr lang="en-IN" dirty="0" err="1"/>
              <a:t>Prof.</a:t>
            </a:r>
            <a:r>
              <a:rPr lang="en-IN" dirty="0"/>
              <a:t> (</a:t>
            </a:r>
            <a:r>
              <a:rPr lang="en-IN" dirty="0" err="1"/>
              <a:t>Dr.</a:t>
            </a:r>
            <a:r>
              <a:rPr lang="en-IN" dirty="0"/>
              <a:t>) </a:t>
            </a:r>
            <a:r>
              <a:rPr lang="en-IN" dirty="0" err="1"/>
              <a:t>Shilpa</a:t>
            </a:r>
            <a:r>
              <a:rPr lang="en-IN" dirty="0"/>
              <a:t> </a:t>
            </a:r>
            <a:r>
              <a:rPr lang="en-IN" dirty="0" err="1"/>
              <a:t>Tripathi</a:t>
            </a:r>
            <a:r>
              <a:rPr lang="en-US" dirty="0"/>
              <a:t>,                                                        Medi-Caps University, Indore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25600" y="2971800"/>
            <a:ext cx="9144000" cy="1066800"/>
          </a:xfrm>
        </p:spPr>
        <p:txBody>
          <a:bodyPr anchor="t" anchorCtr="0"/>
          <a:lstStyle>
            <a:lvl1pPr algn="r">
              <a:buNone/>
              <a:defRPr sz="3200" b="0" cap="none" baseline="0">
                <a:solidFill>
                  <a:schemeClr val="bg2">
                    <a:lumMod val="50000"/>
                  </a:schemeClr>
                </a:solidFill>
              </a:defRPr>
            </a:lvl1pPr>
          </a:lstStyle>
          <a:p>
            <a:r>
              <a:rPr kumimoji="0" lang="en-US" dirty="0"/>
              <a:t>Click to Edit Master Title Style</a:t>
            </a:r>
          </a:p>
        </p:txBody>
      </p:sp>
      <p:sp>
        <p:nvSpPr>
          <p:cNvPr id="3" name="Text Placeholder 2"/>
          <p:cNvSpPr>
            <a:spLocks noGrp="1"/>
          </p:cNvSpPr>
          <p:nvPr>
            <p:ph type="body" idx="1"/>
          </p:nvPr>
        </p:nvSpPr>
        <p:spPr>
          <a:xfrm>
            <a:off x="1727200" y="4267200"/>
            <a:ext cx="9042400" cy="1143000"/>
          </a:xfrm>
        </p:spPr>
        <p:txBody>
          <a:bodyPr anchor="t" anchorCtr="0"/>
          <a:lstStyle>
            <a:lvl1pPr marL="0" indent="0" algn="r">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7" name="Rectangle 6"/>
          <p:cNvSpPr/>
          <p:nvPr/>
        </p:nvSpPr>
        <p:spPr>
          <a:xfrm>
            <a:off x="1219200" y="2819400"/>
            <a:ext cx="97536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1219200" y="2819400"/>
            <a:ext cx="3048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Footer Placeholder 2"/>
          <p:cNvSpPr>
            <a:spLocks noGrp="1"/>
          </p:cNvSpPr>
          <p:nvPr>
            <p:ph type="ftr" sz="quarter" idx="3"/>
          </p:nvPr>
        </p:nvSpPr>
        <p:spPr>
          <a:xfrm>
            <a:off x="641445" y="6356350"/>
            <a:ext cx="9799092" cy="365760"/>
          </a:xfrm>
          <a:prstGeom prst="rect">
            <a:avLst/>
          </a:prstGeom>
        </p:spPr>
        <p:txBody>
          <a:bodyPr vert="horz"/>
          <a:lstStyle>
            <a:lvl1pPr algn="r" eaLnBrk="1" latinLnBrk="0" hangingPunct="1">
              <a:defRPr kumimoji="0" sz="1400">
                <a:solidFill>
                  <a:schemeClr val="bg2">
                    <a:lumMod val="75000"/>
                  </a:schemeClr>
                </a:solidFill>
              </a:defRPr>
            </a:lvl1pPr>
          </a:lstStyle>
          <a:p>
            <a:r>
              <a:rPr lang="en-IN" dirty="0" err="1"/>
              <a:t>Prof.</a:t>
            </a:r>
            <a:r>
              <a:rPr lang="en-IN" dirty="0"/>
              <a:t> (</a:t>
            </a:r>
            <a:r>
              <a:rPr lang="en-IN" dirty="0" err="1"/>
              <a:t>Dr.</a:t>
            </a:r>
            <a:r>
              <a:rPr lang="en-IN" dirty="0"/>
              <a:t>) Sunil K. Somani and </a:t>
            </a:r>
            <a:r>
              <a:rPr lang="en-IN" dirty="0" err="1"/>
              <a:t>Prof.</a:t>
            </a:r>
            <a:r>
              <a:rPr lang="en-IN" dirty="0"/>
              <a:t> (</a:t>
            </a:r>
            <a:r>
              <a:rPr lang="en-IN" dirty="0" err="1"/>
              <a:t>Dr.</a:t>
            </a:r>
            <a:r>
              <a:rPr lang="en-IN" dirty="0"/>
              <a:t>) </a:t>
            </a:r>
            <a:r>
              <a:rPr lang="en-IN" dirty="0" err="1"/>
              <a:t>Shilpa</a:t>
            </a:r>
            <a:r>
              <a:rPr lang="en-IN" dirty="0"/>
              <a:t> </a:t>
            </a:r>
            <a:r>
              <a:rPr lang="en-IN" dirty="0" err="1"/>
              <a:t>Tripathi</a:t>
            </a:r>
            <a:r>
              <a:rPr lang="en-US" dirty="0"/>
              <a:t>,                                                        Medi-Caps University, Indore</a:t>
            </a:r>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228600"/>
            <a:ext cx="10972800" cy="914400"/>
          </a:xfrm>
        </p:spPr>
        <p:txBody>
          <a:bodyPr/>
          <a:lstStyle>
            <a:lvl1pPr>
              <a:defRPr/>
            </a:lvl1pPr>
          </a:lstStyle>
          <a:p>
            <a:r>
              <a:rPr kumimoji="0" lang="en-US" dirty="0"/>
              <a:t>Click to Edit Master Title Style</a:t>
            </a:r>
          </a:p>
        </p:txBody>
      </p:sp>
      <p:sp>
        <p:nvSpPr>
          <p:cNvPr id="9" name="Content Placeholder 8"/>
          <p:cNvSpPr>
            <a:spLocks noGrp="1"/>
          </p:cNvSpPr>
          <p:nvPr>
            <p:ph sz="quarter" idx="1" hasCustomPrompt="1"/>
          </p:nvPr>
        </p:nvSpPr>
        <p:spPr>
          <a:xfrm>
            <a:off x="609600" y="1219200"/>
            <a:ext cx="5388864" cy="4937760"/>
          </a:xfrm>
        </p:spPr>
        <p:txBody>
          <a:bodyPr/>
          <a:lstStyle>
            <a:lvl1pPr>
              <a:defRPr/>
            </a:lvl1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
        <p:nvSpPr>
          <p:cNvPr id="11" name="Content Placeholder 10"/>
          <p:cNvSpPr>
            <a:spLocks noGrp="1"/>
          </p:cNvSpPr>
          <p:nvPr>
            <p:ph sz="quarter" idx="2" hasCustomPrompt="1"/>
          </p:nvPr>
        </p:nvSpPr>
        <p:spPr>
          <a:xfrm>
            <a:off x="6176264" y="1216152"/>
            <a:ext cx="5388864" cy="4937760"/>
          </a:xfrm>
        </p:spPr>
        <p:txBody>
          <a:bodyPr/>
          <a:lstStyle>
            <a:lvl1pPr>
              <a:defRPr/>
            </a:lvl1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
        <p:nvSpPr>
          <p:cNvPr id="10" name="Footer Placeholder 2"/>
          <p:cNvSpPr>
            <a:spLocks noGrp="1"/>
          </p:cNvSpPr>
          <p:nvPr>
            <p:ph type="ftr" sz="quarter" idx="3"/>
          </p:nvPr>
        </p:nvSpPr>
        <p:spPr>
          <a:xfrm>
            <a:off x="641445" y="6356350"/>
            <a:ext cx="9799092" cy="365760"/>
          </a:xfrm>
          <a:prstGeom prst="rect">
            <a:avLst/>
          </a:prstGeom>
        </p:spPr>
        <p:txBody>
          <a:bodyPr vert="horz"/>
          <a:lstStyle>
            <a:lvl1pPr algn="r" eaLnBrk="1" latinLnBrk="0" hangingPunct="1">
              <a:defRPr kumimoji="0" sz="1400">
                <a:solidFill>
                  <a:schemeClr val="bg2">
                    <a:lumMod val="75000"/>
                  </a:schemeClr>
                </a:solidFill>
              </a:defRPr>
            </a:lvl1pPr>
          </a:lstStyle>
          <a:p>
            <a:r>
              <a:rPr lang="en-IN" dirty="0" err="1"/>
              <a:t>Prof.</a:t>
            </a:r>
            <a:r>
              <a:rPr lang="en-IN" dirty="0"/>
              <a:t> (</a:t>
            </a:r>
            <a:r>
              <a:rPr lang="en-IN" dirty="0" err="1"/>
              <a:t>Dr.</a:t>
            </a:r>
            <a:r>
              <a:rPr lang="en-IN" dirty="0"/>
              <a:t>) Sunil K. Somani and </a:t>
            </a:r>
            <a:r>
              <a:rPr lang="en-IN" dirty="0" err="1"/>
              <a:t>Prof.</a:t>
            </a:r>
            <a:r>
              <a:rPr lang="en-IN" dirty="0"/>
              <a:t> (</a:t>
            </a:r>
            <a:r>
              <a:rPr lang="en-IN" dirty="0" err="1"/>
              <a:t>Dr.</a:t>
            </a:r>
            <a:r>
              <a:rPr lang="en-IN" dirty="0"/>
              <a:t>) </a:t>
            </a:r>
            <a:r>
              <a:rPr lang="en-IN" dirty="0" err="1"/>
              <a:t>Shilpa</a:t>
            </a:r>
            <a:r>
              <a:rPr lang="en-IN" dirty="0"/>
              <a:t> </a:t>
            </a:r>
            <a:r>
              <a:rPr lang="en-IN" dirty="0" err="1"/>
              <a:t>Tripathi</a:t>
            </a:r>
            <a:r>
              <a:rPr lang="en-US" dirty="0"/>
              <a:t>,                                                        Medi-Caps University, Indore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10972800" cy="9144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609600" y="1285875"/>
            <a:ext cx="5386917" cy="685800"/>
          </a:xfrm>
          <a:noFill/>
          <a:ln>
            <a:noFill/>
          </a:ln>
        </p:spPr>
        <p:txBody>
          <a:bodyPr lIns="91440" anchor="b" anchorCtr="0">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6197601" y="1295400"/>
            <a:ext cx="5389033" cy="685800"/>
          </a:xfrm>
          <a:noFill/>
          <a:ln>
            <a:noFill/>
          </a:ln>
        </p:spPr>
        <p:txBody>
          <a:bodyPr lIns="91440" anchor="b" anchorCtr="0"/>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11" name="Content Placeholder 10"/>
          <p:cNvSpPr>
            <a:spLocks noGrp="1"/>
          </p:cNvSpPr>
          <p:nvPr>
            <p:ph sz="quarter" idx="2"/>
          </p:nvPr>
        </p:nvSpPr>
        <p:spPr>
          <a:xfrm>
            <a:off x="609600" y="2133600"/>
            <a:ext cx="53848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6197600" y="2133600"/>
            <a:ext cx="53848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2" name="Footer Placeholder 2"/>
          <p:cNvSpPr>
            <a:spLocks noGrp="1"/>
          </p:cNvSpPr>
          <p:nvPr>
            <p:ph type="ftr" sz="quarter" idx="10"/>
          </p:nvPr>
        </p:nvSpPr>
        <p:spPr>
          <a:xfrm>
            <a:off x="641445" y="6356350"/>
            <a:ext cx="9799092" cy="365760"/>
          </a:xfrm>
          <a:prstGeom prst="rect">
            <a:avLst/>
          </a:prstGeom>
        </p:spPr>
        <p:txBody>
          <a:bodyPr vert="horz"/>
          <a:lstStyle>
            <a:lvl1pPr algn="r" eaLnBrk="1" latinLnBrk="0" hangingPunct="1">
              <a:defRPr kumimoji="0" sz="1400">
                <a:solidFill>
                  <a:schemeClr val="bg2">
                    <a:lumMod val="75000"/>
                  </a:schemeClr>
                </a:solidFill>
              </a:defRPr>
            </a:lvl1pPr>
          </a:lstStyle>
          <a:p>
            <a:r>
              <a:rPr lang="en-IN" dirty="0" err="1"/>
              <a:t>Prof.</a:t>
            </a:r>
            <a:r>
              <a:rPr lang="en-IN" dirty="0"/>
              <a:t> (</a:t>
            </a:r>
            <a:r>
              <a:rPr lang="en-IN" dirty="0" err="1"/>
              <a:t>Dr.</a:t>
            </a:r>
            <a:r>
              <a:rPr lang="en-IN" dirty="0"/>
              <a:t>) Sunil K. Somani and </a:t>
            </a:r>
            <a:r>
              <a:rPr lang="en-IN" dirty="0" err="1"/>
              <a:t>Prof.</a:t>
            </a:r>
            <a:r>
              <a:rPr lang="en-IN" dirty="0"/>
              <a:t> (</a:t>
            </a:r>
            <a:r>
              <a:rPr lang="en-IN" dirty="0" err="1"/>
              <a:t>Dr.</a:t>
            </a:r>
            <a:r>
              <a:rPr lang="en-IN" dirty="0"/>
              <a:t>) </a:t>
            </a:r>
            <a:r>
              <a:rPr lang="en-IN" dirty="0" err="1"/>
              <a:t>Shilpa</a:t>
            </a:r>
            <a:r>
              <a:rPr lang="en-IN" dirty="0"/>
              <a:t> </a:t>
            </a:r>
            <a:r>
              <a:rPr lang="en-IN" dirty="0" err="1"/>
              <a:t>Tripathi</a:t>
            </a:r>
            <a:r>
              <a:rPr lang="en-US" dirty="0"/>
              <a:t>,                                                        Medi-Caps University, Indore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10972800" cy="914400"/>
          </a:xfrm>
        </p:spPr>
        <p:txBody>
          <a:bodyPr/>
          <a:lstStyle/>
          <a:p>
            <a:r>
              <a:rPr kumimoji="0" lang="en-US"/>
              <a:t>Click to edit Master title style</a:t>
            </a:r>
          </a:p>
        </p:txBody>
      </p:sp>
      <p:sp>
        <p:nvSpPr>
          <p:cNvPr id="8" name="Footer Placeholder 2"/>
          <p:cNvSpPr>
            <a:spLocks noGrp="1"/>
          </p:cNvSpPr>
          <p:nvPr>
            <p:ph type="ftr" sz="quarter" idx="3"/>
          </p:nvPr>
        </p:nvSpPr>
        <p:spPr>
          <a:xfrm>
            <a:off x="641445" y="6356350"/>
            <a:ext cx="9799092" cy="365760"/>
          </a:xfrm>
          <a:prstGeom prst="rect">
            <a:avLst/>
          </a:prstGeom>
        </p:spPr>
        <p:txBody>
          <a:bodyPr vert="horz"/>
          <a:lstStyle>
            <a:lvl1pPr algn="r" eaLnBrk="1" latinLnBrk="0" hangingPunct="1">
              <a:defRPr kumimoji="0" sz="1400">
                <a:solidFill>
                  <a:schemeClr val="bg2">
                    <a:lumMod val="75000"/>
                  </a:schemeClr>
                </a:solidFill>
              </a:defRPr>
            </a:lvl1pPr>
          </a:lstStyle>
          <a:p>
            <a:r>
              <a:rPr lang="en-IN" dirty="0" err="1"/>
              <a:t>Prof.</a:t>
            </a:r>
            <a:r>
              <a:rPr lang="en-IN" dirty="0"/>
              <a:t> (</a:t>
            </a:r>
            <a:r>
              <a:rPr lang="en-IN" dirty="0" err="1"/>
              <a:t>Dr.</a:t>
            </a:r>
            <a:r>
              <a:rPr lang="en-IN" dirty="0"/>
              <a:t>) Sunil K. Somani and </a:t>
            </a:r>
            <a:r>
              <a:rPr lang="en-IN" dirty="0" err="1"/>
              <a:t>Prof.</a:t>
            </a:r>
            <a:r>
              <a:rPr lang="en-IN" dirty="0"/>
              <a:t> (</a:t>
            </a:r>
            <a:r>
              <a:rPr lang="en-IN" dirty="0" err="1"/>
              <a:t>Dr.</a:t>
            </a:r>
            <a:r>
              <a:rPr lang="en-IN" dirty="0"/>
              <a:t>) </a:t>
            </a:r>
            <a:r>
              <a:rPr lang="en-IN" dirty="0" err="1"/>
              <a:t>Shilpa</a:t>
            </a:r>
            <a:r>
              <a:rPr lang="en-IN" dirty="0"/>
              <a:t> </a:t>
            </a:r>
            <a:r>
              <a:rPr lang="en-IN" dirty="0" err="1"/>
              <a:t>Tripathi</a:t>
            </a:r>
            <a:r>
              <a:rPr lang="en-US" dirty="0"/>
              <a:t>,                                                        Medi-Caps University, Indore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Straight Connector 4"/>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8" name="Footer Placeholder 2"/>
          <p:cNvSpPr>
            <a:spLocks noGrp="1"/>
          </p:cNvSpPr>
          <p:nvPr>
            <p:ph type="ftr" sz="quarter" idx="3"/>
          </p:nvPr>
        </p:nvSpPr>
        <p:spPr>
          <a:xfrm>
            <a:off x="641445" y="6356350"/>
            <a:ext cx="9799092" cy="365760"/>
          </a:xfrm>
          <a:prstGeom prst="rect">
            <a:avLst/>
          </a:prstGeom>
        </p:spPr>
        <p:txBody>
          <a:bodyPr vert="horz"/>
          <a:lstStyle>
            <a:lvl1pPr algn="r" eaLnBrk="1" latinLnBrk="0" hangingPunct="1">
              <a:defRPr kumimoji="0" sz="1400">
                <a:solidFill>
                  <a:schemeClr val="bg2">
                    <a:lumMod val="75000"/>
                  </a:schemeClr>
                </a:solidFill>
              </a:defRPr>
            </a:lvl1pPr>
          </a:lstStyle>
          <a:p>
            <a:r>
              <a:rPr lang="en-IN" dirty="0" err="1"/>
              <a:t>Prof.</a:t>
            </a:r>
            <a:r>
              <a:rPr lang="en-IN" dirty="0"/>
              <a:t> (</a:t>
            </a:r>
            <a:r>
              <a:rPr lang="en-IN" dirty="0" err="1"/>
              <a:t>Dr.</a:t>
            </a:r>
            <a:r>
              <a:rPr lang="en-IN" dirty="0"/>
              <a:t>) Sunil K. Somani and </a:t>
            </a:r>
            <a:r>
              <a:rPr lang="en-IN" dirty="0" err="1"/>
              <a:t>Prof.</a:t>
            </a:r>
            <a:r>
              <a:rPr lang="en-IN" dirty="0"/>
              <a:t> (</a:t>
            </a:r>
            <a:r>
              <a:rPr lang="en-IN" dirty="0" err="1"/>
              <a:t>Dr.</a:t>
            </a:r>
            <a:r>
              <a:rPr lang="en-IN" dirty="0"/>
              <a:t>) </a:t>
            </a:r>
            <a:r>
              <a:rPr lang="en-IN" dirty="0" err="1"/>
              <a:t>Shilpa</a:t>
            </a:r>
            <a:r>
              <a:rPr lang="en-IN" dirty="0"/>
              <a:t> </a:t>
            </a:r>
            <a:r>
              <a:rPr lang="en-IN" dirty="0" err="1"/>
              <a:t>Tripathi</a:t>
            </a:r>
            <a:r>
              <a:rPr lang="en-US" dirty="0"/>
              <a:t>,                                                        Medi-Caps University, Indore</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32800" y="304800"/>
            <a:ext cx="3352800" cy="838200"/>
          </a:xfrm>
        </p:spPr>
        <p:txBody>
          <a:bodyPr anchor="b" anchorCtr="0">
            <a:noAutofit/>
          </a:bodyPr>
          <a:lstStyle>
            <a:lvl1pPr algn="l">
              <a:buNone/>
              <a:defRPr sz="2000" b="1">
                <a:solidFill>
                  <a:schemeClr val="tx2"/>
                </a:solidFill>
                <a:latin typeface="+mn-lt"/>
                <a:ea typeface="+mn-ea"/>
                <a:cs typeface="+mn-cs"/>
              </a:defRPr>
            </a:lvl1pPr>
          </a:lstStyle>
          <a:p>
            <a:r>
              <a:rPr kumimoji="0" lang="en-US"/>
              <a:t>Click to edit Master title style</a:t>
            </a:r>
          </a:p>
        </p:txBody>
      </p:sp>
      <p:sp>
        <p:nvSpPr>
          <p:cNvPr id="3" name="Text Placeholder 2"/>
          <p:cNvSpPr>
            <a:spLocks noGrp="1"/>
          </p:cNvSpPr>
          <p:nvPr>
            <p:ph type="body" idx="2"/>
          </p:nvPr>
        </p:nvSpPr>
        <p:spPr>
          <a:xfrm>
            <a:off x="8432800" y="1219201"/>
            <a:ext cx="33528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8" name="Straight Connector 7"/>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Straight Connector 9"/>
          <p:cNvSpPr>
            <a:spLocks noChangeShapeType="1"/>
          </p:cNvSpPr>
          <p:nvPr/>
        </p:nvSpPr>
        <p:spPr bwMode="auto">
          <a:xfrm rot="5400000">
            <a:off x="5220033" y="3324225"/>
            <a:ext cx="603504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dirty="0"/>
          </a:p>
        </p:txBody>
      </p:sp>
      <p:sp>
        <p:nvSpPr>
          <p:cNvPr id="12" name="Content Placeholder 11"/>
          <p:cNvSpPr>
            <a:spLocks noGrp="1"/>
          </p:cNvSpPr>
          <p:nvPr>
            <p:ph sz="quarter" idx="1"/>
          </p:nvPr>
        </p:nvSpPr>
        <p:spPr>
          <a:xfrm>
            <a:off x="406400" y="304800"/>
            <a:ext cx="7620000" cy="5715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Footer Placeholder 2"/>
          <p:cNvSpPr>
            <a:spLocks noGrp="1"/>
          </p:cNvSpPr>
          <p:nvPr>
            <p:ph type="ftr" sz="quarter" idx="3"/>
          </p:nvPr>
        </p:nvSpPr>
        <p:spPr>
          <a:xfrm>
            <a:off x="641445" y="6356350"/>
            <a:ext cx="9799092" cy="365760"/>
          </a:xfrm>
          <a:prstGeom prst="rect">
            <a:avLst/>
          </a:prstGeom>
        </p:spPr>
        <p:txBody>
          <a:bodyPr vert="horz"/>
          <a:lstStyle>
            <a:lvl1pPr algn="r" eaLnBrk="1" latinLnBrk="0" hangingPunct="1">
              <a:defRPr kumimoji="0" sz="1400">
                <a:solidFill>
                  <a:schemeClr val="bg2">
                    <a:lumMod val="75000"/>
                  </a:schemeClr>
                </a:solidFill>
              </a:defRPr>
            </a:lvl1pPr>
          </a:lstStyle>
          <a:p>
            <a:r>
              <a:rPr lang="en-IN" dirty="0" err="1"/>
              <a:t>Prof.</a:t>
            </a:r>
            <a:r>
              <a:rPr lang="en-IN" dirty="0"/>
              <a:t> (</a:t>
            </a:r>
            <a:r>
              <a:rPr lang="en-IN" dirty="0" err="1"/>
              <a:t>Dr.</a:t>
            </a:r>
            <a:r>
              <a:rPr lang="en-IN" dirty="0"/>
              <a:t>) Sunil K. Somani and </a:t>
            </a:r>
            <a:r>
              <a:rPr lang="en-IN" dirty="0" err="1"/>
              <a:t>Prof.</a:t>
            </a:r>
            <a:r>
              <a:rPr lang="en-IN" dirty="0"/>
              <a:t> (</a:t>
            </a:r>
            <a:r>
              <a:rPr lang="en-IN" dirty="0" err="1"/>
              <a:t>Dr.</a:t>
            </a:r>
            <a:r>
              <a:rPr lang="en-IN" dirty="0"/>
              <a:t>) </a:t>
            </a:r>
            <a:r>
              <a:rPr lang="en-IN" dirty="0" err="1"/>
              <a:t>Shilpa</a:t>
            </a:r>
            <a:r>
              <a:rPr lang="en-IN" dirty="0"/>
              <a:t> </a:t>
            </a:r>
            <a:r>
              <a:rPr lang="en-IN" dirty="0" err="1"/>
              <a:t>Tripathi</a:t>
            </a:r>
            <a:r>
              <a:rPr lang="en-US" dirty="0"/>
              <a:t>,                                                        Medi-Caps University, Indore</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500856"/>
            <a:ext cx="10972800" cy="674688"/>
          </a:xfrm>
          <a:ln>
            <a:solidFill>
              <a:schemeClr val="accent1"/>
            </a:solidFill>
          </a:ln>
        </p:spPr>
        <p:txBody>
          <a:bodyPr lIns="274320" anchor="ctr"/>
          <a:lstStyle>
            <a:lvl1pPr algn="r">
              <a:buNone/>
              <a:defRPr sz="2000" b="0">
                <a:solidFill>
                  <a:schemeClr val="tx1"/>
                </a:solidFill>
              </a:defRPr>
            </a:lvl1pPr>
          </a:lstStyle>
          <a:p>
            <a:r>
              <a:rPr kumimoji="0" lang="en-US"/>
              <a:t>Click to edit Master title style</a:t>
            </a:r>
          </a:p>
        </p:txBody>
      </p:sp>
      <p:sp>
        <p:nvSpPr>
          <p:cNvPr id="3" name="Picture Placeholder 2"/>
          <p:cNvSpPr>
            <a:spLocks noGrp="1"/>
          </p:cNvSpPr>
          <p:nvPr>
            <p:ph type="pic" idx="1"/>
          </p:nvPr>
        </p:nvSpPr>
        <p:spPr>
          <a:xfrm>
            <a:off x="609600" y="1905000"/>
            <a:ext cx="10972800" cy="4270248"/>
          </a:xfrm>
          <a:solidFill>
            <a:schemeClr val="tx1">
              <a:shade val="50000"/>
            </a:schemeClr>
          </a:solidFill>
          <a:ln>
            <a:noFill/>
          </a:ln>
          <a:effectLst/>
        </p:spPr>
        <p:txBody>
          <a:bodyPr/>
          <a:lstStyle>
            <a:lvl1pPr marL="0" indent="0">
              <a:spcBef>
                <a:spcPts val="600"/>
              </a:spcBef>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609600" y="1219200"/>
            <a:ext cx="10972800" cy="533400"/>
          </a:xfrm>
        </p:spPr>
        <p:txBody>
          <a:bodyPr anchor="ctr" anchorCtr="0"/>
          <a:lstStyle>
            <a:lvl1pPr marL="0" indent="0" algn="l">
              <a:buFontTx/>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8" name="Straight Connector 7"/>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a:xfrm>
            <a:off x="609600" y="500856"/>
            <a:ext cx="243840"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Footer Placeholder 2"/>
          <p:cNvSpPr>
            <a:spLocks noGrp="1"/>
          </p:cNvSpPr>
          <p:nvPr>
            <p:ph type="ftr" sz="quarter" idx="3"/>
          </p:nvPr>
        </p:nvSpPr>
        <p:spPr>
          <a:xfrm>
            <a:off x="641445" y="6356350"/>
            <a:ext cx="9799092" cy="365760"/>
          </a:xfrm>
          <a:prstGeom prst="rect">
            <a:avLst/>
          </a:prstGeom>
        </p:spPr>
        <p:txBody>
          <a:bodyPr vert="horz"/>
          <a:lstStyle>
            <a:lvl1pPr algn="r" eaLnBrk="1" latinLnBrk="0" hangingPunct="1">
              <a:defRPr kumimoji="0" sz="1400">
                <a:solidFill>
                  <a:schemeClr val="bg2">
                    <a:lumMod val="75000"/>
                  </a:schemeClr>
                </a:solidFill>
              </a:defRPr>
            </a:lvl1pPr>
          </a:lstStyle>
          <a:p>
            <a:r>
              <a:rPr lang="en-IN" dirty="0" err="1"/>
              <a:t>Prof.</a:t>
            </a:r>
            <a:r>
              <a:rPr lang="en-IN" dirty="0"/>
              <a:t> (</a:t>
            </a:r>
            <a:r>
              <a:rPr lang="en-IN" dirty="0" err="1"/>
              <a:t>Dr.</a:t>
            </a:r>
            <a:r>
              <a:rPr lang="en-IN" dirty="0"/>
              <a:t>) Sunil K. Somani and </a:t>
            </a:r>
            <a:r>
              <a:rPr lang="en-IN" dirty="0" err="1"/>
              <a:t>Prof.</a:t>
            </a:r>
            <a:r>
              <a:rPr lang="en-IN" dirty="0"/>
              <a:t> (</a:t>
            </a:r>
            <a:r>
              <a:rPr lang="en-IN" dirty="0" err="1"/>
              <a:t>Dr.</a:t>
            </a:r>
            <a:r>
              <a:rPr lang="en-IN" dirty="0"/>
              <a:t>) </a:t>
            </a:r>
            <a:r>
              <a:rPr lang="en-IN" dirty="0" err="1"/>
              <a:t>Shilpa</a:t>
            </a:r>
            <a:r>
              <a:rPr lang="en-IN" dirty="0"/>
              <a:t> </a:t>
            </a:r>
            <a:r>
              <a:rPr lang="en-IN" dirty="0" err="1"/>
              <a:t>Tripathi</a:t>
            </a:r>
            <a:r>
              <a:rPr lang="en-US" dirty="0"/>
              <a:t>,                                                        Medi-Caps University, Indore</a:t>
            </a:r>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2.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30000"/>
            <a:lum/>
          </a:blip>
          <a:srcRect/>
          <a:stretch>
            <a:fillRect l="79000" t="2000" r="10000" b="83000"/>
          </a:stretch>
        </a:blipFill>
        <a:effectLst/>
      </p:bgPr>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609600" y="152400"/>
            <a:ext cx="10972800" cy="990600"/>
          </a:xfrm>
          <a:prstGeom prst="rect">
            <a:avLst/>
          </a:prstGeom>
        </p:spPr>
        <p:txBody>
          <a:bodyPr vert="horz" anchor="b" anchorCtr="0">
            <a:normAutofit/>
          </a:bodyPr>
          <a:lstStyle/>
          <a:p>
            <a:r>
              <a:rPr kumimoji="0" lang="en-US"/>
              <a:t>Click to edit Master title style</a:t>
            </a:r>
            <a:endParaRPr kumimoji="0" lang="en-US" dirty="0"/>
          </a:p>
        </p:txBody>
      </p:sp>
      <p:sp>
        <p:nvSpPr>
          <p:cNvPr id="13" name="Text Placeholder 12"/>
          <p:cNvSpPr>
            <a:spLocks noGrp="1"/>
          </p:cNvSpPr>
          <p:nvPr>
            <p:ph type="body" idx="1"/>
          </p:nvPr>
        </p:nvSpPr>
        <p:spPr>
          <a:xfrm>
            <a:off x="609600" y="1219200"/>
            <a:ext cx="10972800" cy="4910328"/>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endParaRPr kumimoji="0" lang="en-US" dirty="0"/>
          </a:p>
        </p:txBody>
      </p:sp>
      <p:sp>
        <p:nvSpPr>
          <p:cNvPr id="3" name="Footer Placeholder 2"/>
          <p:cNvSpPr>
            <a:spLocks noGrp="1"/>
          </p:cNvSpPr>
          <p:nvPr>
            <p:ph type="ftr" sz="quarter" idx="3"/>
          </p:nvPr>
        </p:nvSpPr>
        <p:spPr>
          <a:xfrm>
            <a:off x="641445" y="6356350"/>
            <a:ext cx="9799092" cy="365760"/>
          </a:xfrm>
          <a:prstGeom prst="rect">
            <a:avLst/>
          </a:prstGeom>
        </p:spPr>
        <p:txBody>
          <a:bodyPr vert="horz"/>
          <a:lstStyle>
            <a:lvl1pPr algn="r" eaLnBrk="1" latinLnBrk="0" hangingPunct="1">
              <a:defRPr kumimoji="0" sz="1400">
                <a:solidFill>
                  <a:schemeClr val="bg2">
                    <a:lumMod val="75000"/>
                  </a:schemeClr>
                </a:solidFill>
              </a:defRPr>
            </a:lvl1pPr>
          </a:lstStyle>
          <a:p>
            <a:r>
              <a:rPr lang="en-IN" dirty="0" err="1"/>
              <a:t>Prof.</a:t>
            </a:r>
            <a:r>
              <a:rPr lang="en-IN" dirty="0"/>
              <a:t> (</a:t>
            </a:r>
            <a:r>
              <a:rPr lang="en-IN" dirty="0" err="1"/>
              <a:t>Dr.</a:t>
            </a:r>
            <a:r>
              <a:rPr lang="en-IN" dirty="0"/>
              <a:t>) Sunil K. Somani and </a:t>
            </a:r>
            <a:r>
              <a:rPr lang="en-IN" dirty="0" err="1"/>
              <a:t>Prof.</a:t>
            </a:r>
            <a:r>
              <a:rPr lang="en-IN" dirty="0"/>
              <a:t> (</a:t>
            </a:r>
            <a:r>
              <a:rPr lang="en-IN" dirty="0" err="1"/>
              <a:t>Dr.</a:t>
            </a:r>
            <a:r>
              <a:rPr lang="en-IN" dirty="0"/>
              <a:t>) </a:t>
            </a:r>
            <a:r>
              <a:rPr lang="en-IN" dirty="0" err="1"/>
              <a:t>Shilpa</a:t>
            </a:r>
            <a:r>
              <a:rPr lang="en-IN" dirty="0"/>
              <a:t> </a:t>
            </a:r>
            <a:r>
              <a:rPr lang="en-IN" dirty="0" err="1"/>
              <a:t>Tripathi</a:t>
            </a:r>
            <a:r>
              <a:rPr lang="en-US" dirty="0"/>
              <a:t>,                                                        Medi-Caps University, Indore</a:t>
            </a:r>
          </a:p>
        </p:txBody>
      </p:sp>
      <p:sp>
        <p:nvSpPr>
          <p:cNvPr id="28" name="Straight Connector 27"/>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29" name="Straight Connector 28"/>
          <p:cNvSpPr>
            <a:spLocks noChangeShapeType="1"/>
          </p:cNvSpPr>
          <p:nvPr/>
        </p:nvSpPr>
        <p:spPr bwMode="auto">
          <a:xfrm>
            <a:off x="609600" y="1143000"/>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grpSp>
        <p:nvGrpSpPr>
          <p:cNvPr id="11" name="Group 10"/>
          <p:cNvGrpSpPr/>
          <p:nvPr/>
        </p:nvGrpSpPr>
        <p:grpSpPr>
          <a:xfrm>
            <a:off x="0" y="-8467"/>
            <a:ext cx="12188825" cy="6866467"/>
            <a:chOff x="0" y="-8467"/>
            <a:chExt cx="12188825" cy="6866467"/>
          </a:xfrm>
        </p:grpSpPr>
        <p:cxnSp>
          <p:nvCxnSpPr>
            <p:cNvPr id="12" name="Straight Connector 1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Tree>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Lst>
  <p:hf sldNum="0" hdr="0" dt="0"/>
  <p:txStyles>
    <p:titleStyle>
      <a:lvl1pPr algn="l" rtl="0" eaLnBrk="1" latinLnBrk="0" hangingPunct="1">
        <a:spcBef>
          <a:spcPct val="0"/>
        </a:spcBef>
        <a:buNone/>
        <a:defRPr kumimoji="0" sz="3200" kern="1200">
          <a:solidFill>
            <a:schemeClr val="bg2">
              <a:lumMod val="50000"/>
            </a:schemeClr>
          </a:solidFill>
          <a:latin typeface="+mj-lt"/>
          <a:ea typeface="+mj-ea"/>
          <a:cs typeface="+mj-cs"/>
        </a:defRPr>
      </a:lvl1pPr>
    </p:titleStyle>
    <p:bodyStyle>
      <a:lvl1pPr marL="274320" indent="-274320" algn="l" rtl="0" eaLnBrk="1" latinLnBrk="0" hangingPunct="1">
        <a:spcBef>
          <a:spcPts val="600"/>
        </a:spcBef>
        <a:buClr>
          <a:schemeClr val="accent1"/>
        </a:buClr>
        <a:buSzPct val="76000"/>
        <a:buFont typeface="Wingdings 3"/>
        <a:buChar char=""/>
        <a:defRPr kumimoji="0" sz="2600" kern="1200">
          <a:solidFill>
            <a:schemeClr val="tx1"/>
          </a:solidFill>
          <a:latin typeface="+mn-lt"/>
          <a:ea typeface="+mn-ea"/>
          <a:cs typeface="+mn-cs"/>
        </a:defRPr>
      </a:lvl1pPr>
      <a:lvl2pPr marL="548640" indent="-274320" algn="l" rtl="0" eaLnBrk="1" latinLnBrk="0" hangingPunct="1">
        <a:spcBef>
          <a:spcPts val="500"/>
        </a:spcBef>
        <a:buClr>
          <a:schemeClr val="accent2"/>
        </a:buClr>
        <a:buSzPct val="76000"/>
        <a:buFont typeface="Wingdings 3"/>
        <a:buChar char=""/>
        <a:defRPr kumimoji="0" sz="2300" kern="1200">
          <a:solidFill>
            <a:schemeClr val="tx2"/>
          </a:solidFill>
          <a:latin typeface="+mn-lt"/>
          <a:ea typeface="+mn-ea"/>
          <a:cs typeface="+mn-cs"/>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mn-lt"/>
          <a:ea typeface="+mn-ea"/>
          <a:cs typeface="+mn-cs"/>
        </a:defRPr>
      </a:lvl3pPr>
      <a:lvl4pPr marL="1097280" indent="-228600" algn="l" rtl="0" eaLnBrk="1" latinLnBrk="0" hangingPunct="1">
        <a:spcBef>
          <a:spcPts val="400"/>
        </a:spcBef>
        <a:buClr>
          <a:schemeClr val="accent2">
            <a:shade val="75000"/>
          </a:schemeClr>
        </a:buClr>
        <a:buSzPct val="70000"/>
        <a:buFont typeface="Wingdings" panose="05000000000000000000" pitchFamily="2" charset="2"/>
        <a:buChar char="Ø"/>
        <a:defRPr kumimoji="0" sz="1800" kern="1200">
          <a:solidFill>
            <a:schemeClr val="tx1"/>
          </a:solidFill>
          <a:latin typeface="+mn-lt"/>
          <a:ea typeface="+mn-ea"/>
          <a:cs typeface="+mn-cs"/>
        </a:defRPr>
      </a:lvl4pPr>
      <a:lvl5pPr marL="1371600" indent="-228600" algn="l" rtl="0" eaLnBrk="1" latinLnBrk="0" hangingPunct="1">
        <a:spcBef>
          <a:spcPts val="300"/>
        </a:spcBef>
        <a:buClr>
          <a:schemeClr val="accent2"/>
        </a:buClr>
        <a:buSzPct val="70000"/>
        <a:buFont typeface="Arial" panose="020B0604020202020204" pitchFamily="34" charset="0"/>
        <a:buChar char="•"/>
        <a:defRPr kumimoji="0"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 /><Relationship Id="rId2" Type="http://schemas.openxmlformats.org/officeDocument/2006/relationships/notesSlide" Target="../notesSlides/notesSlide1.xml" /><Relationship Id="rId1" Type="http://schemas.openxmlformats.org/officeDocument/2006/relationships/slideLayout" Target="../slideLayouts/slideLayout1.xml" /><Relationship Id="rId4" Type="http://schemas.openxmlformats.org/officeDocument/2006/relationships/image" Target="../media/image4.png" /></Relationships>
</file>

<file path=ppt/slides/_rels/slide10.xml.rels><?xml version="1.0" encoding="UTF-8" standalone="yes"?>
<Relationships xmlns="http://schemas.openxmlformats.org/package/2006/relationships"><Relationship Id="rId2" Type="http://schemas.openxmlformats.org/officeDocument/2006/relationships/image" Target="../media/image11.jpeg" /><Relationship Id="rId1" Type="http://schemas.openxmlformats.org/officeDocument/2006/relationships/slideLayout" Target="../slideLayouts/slideLayout6.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 /></Relationships>
</file>

<file path=ppt/slides/_rels/slide3.xml.rels><?xml version="1.0" encoding="UTF-8" standalone="yes"?>
<Relationships xmlns="http://schemas.openxmlformats.org/package/2006/relationships"><Relationship Id="rId2" Type="http://schemas.openxmlformats.org/officeDocument/2006/relationships/image" Target="../media/image5.jpeg" /><Relationship Id="rId1" Type="http://schemas.openxmlformats.org/officeDocument/2006/relationships/slideLayout" Target="../slideLayouts/slideLayout6.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 /></Relationships>
</file>

<file path=ppt/slides/_rels/slide5.xml.rels><?xml version="1.0" encoding="UTF-8" standalone="yes"?>
<Relationships xmlns="http://schemas.openxmlformats.org/package/2006/relationships"><Relationship Id="rId2" Type="http://schemas.openxmlformats.org/officeDocument/2006/relationships/image" Target="../media/image6.jpeg" /><Relationship Id="rId1" Type="http://schemas.openxmlformats.org/officeDocument/2006/relationships/slideLayout" Target="../slideLayouts/slideLayout6.xml" /></Relationships>
</file>

<file path=ppt/slides/_rels/slide6.xml.rels><?xml version="1.0" encoding="UTF-8" standalone="yes"?>
<Relationships xmlns="http://schemas.openxmlformats.org/package/2006/relationships"><Relationship Id="rId2" Type="http://schemas.openxmlformats.org/officeDocument/2006/relationships/image" Target="../media/image7.jpeg" /><Relationship Id="rId1" Type="http://schemas.openxmlformats.org/officeDocument/2006/relationships/slideLayout" Target="../slideLayouts/slideLayout6.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 /></Relationships>
</file>

<file path=ppt/slides/_rels/slide8.xml.rels><?xml version="1.0" encoding="UTF-8" standalone="yes"?>
<Relationships xmlns="http://schemas.openxmlformats.org/package/2006/relationships"><Relationship Id="rId3" Type="http://schemas.openxmlformats.org/officeDocument/2006/relationships/image" Target="../media/image9.jpeg" /><Relationship Id="rId2" Type="http://schemas.openxmlformats.org/officeDocument/2006/relationships/image" Target="../media/image8.jpeg" /><Relationship Id="rId1" Type="http://schemas.openxmlformats.org/officeDocument/2006/relationships/slideLayout" Target="../slideLayouts/slideLayout6.xml" /><Relationship Id="rId4" Type="http://schemas.openxmlformats.org/officeDocument/2006/relationships/image" Target="../media/image10.jpeg"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 /></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44000" t="-22000" r="-48000"/>
          </a:stretch>
        </a:blipFill>
        <a:effectLst/>
      </p:bgPr>
    </p:bg>
    <p:spTree>
      <p:nvGrpSpPr>
        <p:cNvPr id="1" name=""/>
        <p:cNvGrpSpPr/>
        <p:nvPr/>
      </p:nvGrpSpPr>
      <p:grpSpPr>
        <a:xfrm>
          <a:off x="0" y="0"/>
          <a:ext cx="0" cy="0"/>
          <a:chOff x="0" y="0"/>
          <a:chExt cx="0" cy="0"/>
        </a:xfrm>
      </p:grpSpPr>
      <p:sp>
        <p:nvSpPr>
          <p:cNvPr id="6" name="TextBox 5"/>
          <p:cNvSpPr txBox="1"/>
          <p:nvPr/>
        </p:nvSpPr>
        <p:spPr>
          <a:xfrm>
            <a:off x="2213023" y="-78225"/>
            <a:ext cx="7274858" cy="2431435"/>
          </a:xfrm>
          <a:prstGeom prst="rect">
            <a:avLst/>
          </a:prstGeom>
          <a:noFill/>
        </p:spPr>
        <p:txBody>
          <a:bodyPr wrap="square" rtlCol="0">
            <a:spAutoFit/>
          </a:bodyPr>
          <a:lstStyle/>
          <a:p>
            <a:pPr lvl="1" algn="ctr"/>
            <a:r>
              <a:rPr lang="en-IN" sz="3800" b="1" dirty="0">
                <a:solidFill>
                  <a:srgbClr val="C00000"/>
                </a:solidFill>
                <a:latin typeface="Times New Roman" panose="02020603050405020304" pitchFamily="18" charset="0"/>
                <a:cs typeface="Times New Roman" panose="02020603050405020304" pitchFamily="18" charset="0"/>
              </a:rPr>
              <a:t>Engineering Physics  (EN3BS05) </a:t>
            </a:r>
          </a:p>
          <a:p>
            <a:pPr lvl="1" algn="ctr"/>
            <a:r>
              <a:rPr lang="en-IN" sz="3800" b="1" dirty="0">
                <a:solidFill>
                  <a:srgbClr val="C00000"/>
                </a:solidFill>
                <a:latin typeface="Times New Roman" panose="02020603050405020304" pitchFamily="18" charset="0"/>
                <a:cs typeface="Times New Roman" panose="02020603050405020304" pitchFamily="18" charset="0"/>
              </a:rPr>
              <a:t>Mini </a:t>
            </a:r>
            <a:r>
              <a:rPr lang="en-IN" sz="3800" b="1">
                <a:solidFill>
                  <a:srgbClr val="C00000"/>
                </a:solidFill>
                <a:latin typeface="Times New Roman" panose="02020603050405020304" pitchFamily="18" charset="0"/>
                <a:cs typeface="Times New Roman" panose="02020603050405020304" pitchFamily="18" charset="0"/>
              </a:rPr>
              <a:t>Project </a:t>
            </a:r>
            <a:endParaRPr lang="en-US" sz="3800" b="1">
              <a:solidFill>
                <a:srgbClr val="C00000"/>
              </a:solidFill>
              <a:latin typeface="Times New Roman" panose="02020603050405020304" pitchFamily="18" charset="0"/>
              <a:cs typeface="Times New Roman" panose="02020603050405020304" pitchFamily="18" charset="0"/>
            </a:endParaRPr>
          </a:p>
          <a:p>
            <a:pPr lvl="1" algn="ctr"/>
            <a:r>
              <a:rPr lang="en-US" sz="3800" b="1">
                <a:solidFill>
                  <a:srgbClr val="C00000"/>
                </a:solidFill>
                <a:latin typeface="Times New Roman" panose="02020603050405020304" pitchFamily="18" charset="0"/>
                <a:cs typeface="Times New Roman" panose="02020603050405020304" pitchFamily="18" charset="0"/>
              </a:rPr>
              <a:t>Van de Graff Generator</a:t>
            </a:r>
            <a:endParaRPr lang="en-US" sz="3800" b="1" dirty="0">
              <a:solidFill>
                <a:srgbClr val="C00000"/>
              </a:solidFill>
              <a:latin typeface="Times New Roman" pitchFamily="18" charset="0"/>
              <a:cs typeface="Times New Roman" pitchFamily="18" charset="0"/>
            </a:endParaRPr>
          </a:p>
        </p:txBody>
      </p:sp>
      <p:pic>
        <p:nvPicPr>
          <p:cNvPr id="8" name="Picture 7" descr="logo M.png"/>
          <p:cNvPicPr>
            <a:picLocks noChangeAspect="1"/>
          </p:cNvPicPr>
          <p:nvPr/>
        </p:nvPicPr>
        <p:blipFill>
          <a:blip r:embed="rId4"/>
          <a:stretch>
            <a:fillRect/>
          </a:stretch>
        </p:blipFill>
        <p:spPr>
          <a:xfrm>
            <a:off x="0" y="180109"/>
            <a:ext cx="1662545" cy="1222971"/>
          </a:xfrm>
          <a:prstGeom prst="rect">
            <a:avLst/>
          </a:prstGeom>
        </p:spPr>
      </p:pic>
      <p:sp>
        <p:nvSpPr>
          <p:cNvPr id="11" name="TextBox 10">
            <a:extLst>
              <a:ext uri="{FF2B5EF4-FFF2-40B4-BE49-F238E27FC236}">
                <a16:creationId xmlns:a16="http://schemas.microsoft.com/office/drawing/2014/main" id="{00758304-82FC-1048-AB1C-835D18B771F5}"/>
              </a:ext>
            </a:extLst>
          </p:cNvPr>
          <p:cNvSpPr txBox="1"/>
          <p:nvPr/>
        </p:nvSpPr>
        <p:spPr>
          <a:xfrm>
            <a:off x="4964907" y="4714979"/>
            <a:ext cx="7517588" cy="1764714"/>
          </a:xfrm>
          <a:prstGeom prst="rect">
            <a:avLst/>
          </a:prstGeom>
          <a:noFill/>
        </p:spPr>
        <p:txBody>
          <a:bodyPr wrap="square">
            <a:spAutoFit/>
          </a:bodyPr>
          <a:lstStyle/>
          <a:p>
            <a:pPr marL="0" marR="0">
              <a:lnSpc>
                <a:spcPct val="107000"/>
              </a:lnSpc>
              <a:spcBef>
                <a:spcPts val="0"/>
              </a:spcBef>
              <a:spcAft>
                <a:spcPts val="800"/>
              </a:spcAft>
            </a:pPr>
            <a:r>
              <a:rPr lang="en-US" sz="1800" b="1">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b="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Submitted by:</a:t>
            </a:r>
            <a:endParaRPr lang="en-US" sz="1400" b="1">
              <a:solidFill>
                <a:schemeClr val="accent2"/>
              </a:solidFill>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b="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Akshat Vijayvargiya   2001277</a:t>
            </a:r>
            <a:endParaRPr lang="en-US" sz="1400" b="1">
              <a:solidFill>
                <a:schemeClr val="accent2"/>
              </a:solidFill>
              <a:effectLst/>
              <a:latin typeface="Calibri" panose="020F0502020204030204" pitchFamily="34" charset="0"/>
              <a:ea typeface="Times New Roman" panose="02020603050405020304" pitchFamily="18" charset="0"/>
              <a:cs typeface="Times New Roman" panose="02020603050405020304" pitchFamily="18" charset="0"/>
            </a:endParaRPr>
          </a:p>
          <a:p>
            <a:pPr marL="635000" marR="0">
              <a:lnSpc>
                <a:spcPct val="107000"/>
              </a:lnSpc>
              <a:spcBef>
                <a:spcPts val="0"/>
              </a:spcBef>
              <a:spcAft>
                <a:spcPts val="0"/>
              </a:spcAft>
            </a:pPr>
            <a:r>
              <a:rPr lang="en-US" sz="1800" b="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Kuldeep Dangi          2001281</a:t>
            </a:r>
            <a:endParaRPr lang="en-US" sz="1400" b="1">
              <a:solidFill>
                <a:schemeClr val="accent2"/>
              </a:solidFill>
              <a:effectLst/>
              <a:latin typeface="Calibri" panose="020F0502020204030204" pitchFamily="34" charset="0"/>
              <a:ea typeface="Times New Roman" panose="02020603050405020304" pitchFamily="18" charset="0"/>
              <a:cs typeface="Times New Roman" panose="02020603050405020304" pitchFamily="18" charset="0"/>
            </a:endParaRPr>
          </a:p>
          <a:p>
            <a:pPr marL="635000" marR="0">
              <a:lnSpc>
                <a:spcPct val="107000"/>
              </a:lnSpc>
              <a:spcBef>
                <a:spcPts val="0"/>
              </a:spcBef>
              <a:spcAft>
                <a:spcPts val="0"/>
              </a:spcAft>
            </a:pPr>
            <a:r>
              <a:rPr lang="en-US" sz="1800" b="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Jay Baldwa.              2001318</a:t>
            </a:r>
            <a:endParaRPr lang="en-US" sz="1400" b="1">
              <a:solidFill>
                <a:schemeClr val="accent2"/>
              </a:solidFill>
              <a:effectLst/>
              <a:latin typeface="Calibri" panose="020F0502020204030204" pitchFamily="34" charset="0"/>
              <a:ea typeface="Times New Roman" panose="02020603050405020304" pitchFamily="18" charset="0"/>
              <a:cs typeface="Times New Roman" panose="02020603050405020304" pitchFamily="18" charset="0"/>
            </a:endParaRPr>
          </a:p>
          <a:p>
            <a:pPr marL="635000" marR="0">
              <a:lnSpc>
                <a:spcPct val="107000"/>
              </a:lnSpc>
              <a:spcBef>
                <a:spcPts val="0"/>
              </a:spcBef>
              <a:spcAft>
                <a:spcPts val="800"/>
              </a:spcAft>
            </a:pPr>
            <a:r>
              <a:rPr lang="en-US" sz="1800" b="1">
                <a:solidFill>
                  <a:schemeClr val="accent2"/>
                </a:solidFill>
                <a:effectLst/>
                <a:latin typeface="Times New Roman" panose="02020603050405020304" pitchFamily="18" charset="0"/>
                <a:ea typeface="Times New Roman" panose="02020603050405020304" pitchFamily="18" charset="0"/>
                <a:cs typeface="Times New Roman" panose="02020603050405020304" pitchFamily="18" charset="0"/>
              </a:rPr>
              <a:t>                                                      Mrinal Maurya          2001349</a:t>
            </a:r>
            <a:endParaRPr lang="en-US" sz="1400" b="1">
              <a:solidFill>
                <a:schemeClr val="accent2"/>
              </a:solidFill>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5B65DDB2-5617-1D46-8654-1E4FDF657CEB}"/>
              </a:ext>
            </a:extLst>
          </p:cNvPr>
          <p:cNvSpPr txBox="1"/>
          <p:nvPr/>
        </p:nvSpPr>
        <p:spPr>
          <a:xfrm flipH="1">
            <a:off x="656467" y="5643563"/>
            <a:ext cx="4362017" cy="369332"/>
          </a:xfrm>
          <a:prstGeom prst="rect">
            <a:avLst/>
          </a:prstGeom>
          <a:noFill/>
        </p:spPr>
        <p:txBody>
          <a:bodyPr wrap="square">
            <a:spAutoFit/>
          </a:bodyPr>
          <a:lstStyle/>
          <a:p>
            <a:r>
              <a:rPr lang="en-US" sz="1800" b="1">
                <a:solidFill>
                  <a:schemeClr val="accent2"/>
                </a:solidFill>
                <a:effectLst/>
                <a:latin typeface="Times New Roman" panose="02020603050405020304" pitchFamily="18" charset="0"/>
                <a:ea typeface="Times New Roman" panose="02020603050405020304" pitchFamily="18" charset="0"/>
              </a:rPr>
              <a:t>Guided by:</a:t>
            </a:r>
            <a:r>
              <a:rPr lang="en-US" sz="1800" b="1">
                <a:effectLst/>
                <a:latin typeface="Times New Roman" panose="02020603050405020304" pitchFamily="18" charset="0"/>
                <a:ea typeface="Times New Roman" panose="02020603050405020304" pitchFamily="18" charset="0"/>
              </a:rPr>
              <a:t>	</a:t>
            </a:r>
            <a:endParaRPr lang="en-US"/>
          </a:p>
        </p:txBody>
      </p:sp>
      <p:sp>
        <p:nvSpPr>
          <p:cNvPr id="15" name="TextBox 14">
            <a:extLst>
              <a:ext uri="{FF2B5EF4-FFF2-40B4-BE49-F238E27FC236}">
                <a16:creationId xmlns:a16="http://schemas.microsoft.com/office/drawing/2014/main" id="{882D8F62-4DBE-044F-B8FD-EE0BE448BD81}"/>
              </a:ext>
            </a:extLst>
          </p:cNvPr>
          <p:cNvSpPr txBox="1"/>
          <p:nvPr/>
        </p:nvSpPr>
        <p:spPr>
          <a:xfrm>
            <a:off x="656467" y="5924996"/>
            <a:ext cx="6241850" cy="369332"/>
          </a:xfrm>
          <a:prstGeom prst="rect">
            <a:avLst/>
          </a:prstGeom>
          <a:noFill/>
        </p:spPr>
        <p:txBody>
          <a:bodyPr wrap="square">
            <a:spAutoFit/>
          </a:bodyPr>
          <a:lstStyle/>
          <a:p>
            <a:r>
              <a:rPr lang="en-US" sz="1800" b="1">
                <a:solidFill>
                  <a:schemeClr val="accent2"/>
                </a:solidFill>
                <a:effectLst/>
                <a:latin typeface="Times New Roman" panose="02020603050405020304" pitchFamily="18" charset="0"/>
                <a:ea typeface="Times New Roman" panose="02020603050405020304" pitchFamily="18" charset="0"/>
              </a:rPr>
              <a:t>Mrs. Bhawna Kshirsagar</a:t>
            </a:r>
            <a:endParaRPr lang="en-US" b="1">
              <a:solidFill>
                <a:schemeClr val="accent2"/>
              </a:solidFill>
            </a:endParaRPr>
          </a:p>
        </p:txBody>
      </p:sp>
    </p:spTree>
    <p:extLst>
      <p:ext uri="{BB962C8B-B14F-4D97-AF65-F5344CB8AC3E}">
        <p14:creationId xmlns:p14="http://schemas.microsoft.com/office/powerpoint/2010/main" val="5210406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D676F884-0C12-994D-9591-1D3AC583383D}"/>
              </a:ext>
            </a:extLst>
          </p:cNvPr>
          <p:cNvSpPr>
            <a:spLocks noGrp="1"/>
          </p:cNvSpPr>
          <p:nvPr>
            <p:ph type="ftr" sz="quarter" idx="3"/>
          </p:nvPr>
        </p:nvSpPr>
        <p:spPr/>
        <p:txBody>
          <a:bodyPr/>
          <a:lstStyle/>
          <a:p>
            <a:r>
              <a:rPr lang="en-IN"/>
              <a:t>Prof. (Dr.) Sunil K. Somani and Prof. (Dr.) Shilpa Tripathi</a:t>
            </a:r>
            <a:r>
              <a:rPr lang="en-US"/>
              <a:t>,                                                        Medi-Caps University, Indore</a:t>
            </a:r>
            <a:endParaRPr lang="en-US" dirty="0"/>
          </a:p>
        </p:txBody>
      </p:sp>
      <p:sp>
        <p:nvSpPr>
          <p:cNvPr id="5" name="TextBox 4">
            <a:extLst>
              <a:ext uri="{FF2B5EF4-FFF2-40B4-BE49-F238E27FC236}">
                <a16:creationId xmlns:a16="http://schemas.microsoft.com/office/drawing/2014/main" id="{D873E52F-FD9A-E24B-B10D-C8743CF29FFE}"/>
              </a:ext>
            </a:extLst>
          </p:cNvPr>
          <p:cNvSpPr txBox="1"/>
          <p:nvPr/>
        </p:nvSpPr>
        <p:spPr>
          <a:xfrm>
            <a:off x="641446" y="602958"/>
            <a:ext cx="8443024" cy="5568512"/>
          </a:xfrm>
          <a:prstGeom prst="rect">
            <a:avLst/>
          </a:prstGeom>
          <a:noFill/>
        </p:spPr>
        <p:txBody>
          <a:bodyPr wrap="square">
            <a:spAutoFit/>
          </a:bodyPr>
          <a:lstStyle/>
          <a:p>
            <a:pPr marL="0" marR="0">
              <a:lnSpc>
                <a:spcPct val="107000"/>
              </a:lnSpc>
              <a:spcBef>
                <a:spcPts val="0"/>
              </a:spcBef>
              <a:spcAft>
                <a:spcPts val="800"/>
              </a:spcAft>
            </a:pPr>
            <a:r>
              <a:rPr lang="en-US" sz="2000" b="1">
                <a:effectLst/>
                <a:latin typeface="Times New Roman" panose="02020603050405020304" pitchFamily="18" charset="0"/>
                <a:ea typeface="Times New Roman" panose="02020603050405020304" pitchFamily="18" charset="0"/>
                <a:cs typeface="Times New Roman" panose="02020603050405020304" pitchFamily="18" charset="0"/>
              </a:rPr>
              <a:t>Applications</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15000"/>
              </a:lnSpc>
              <a:spcBef>
                <a:spcPts val="1200"/>
              </a:spcBef>
              <a:spcAft>
                <a:spcPts val="0"/>
              </a:spcAft>
              <a:buFont typeface="Wingdings" pitchFamily="2" charset="2"/>
              <a:buChar char=""/>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The Van de Graff generator was developed as a particle accelerator for physics research; its high potential is used to accelerate subatomic particles to great speeds in an evacuated tube. It was the most powerful type of accelerator of the 1930s until the cyclotron was developed.</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15000"/>
              </a:lnSpc>
              <a:spcBef>
                <a:spcPts val="1200"/>
              </a:spcBef>
              <a:spcAft>
                <a:spcPts val="0"/>
              </a:spcAft>
              <a:buFont typeface="Wingdings" pitchFamily="2" charset="2"/>
              <a:buChar char=""/>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The beam of these charged accelerated particles is used to trigger the nuclear reaction.</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15000"/>
              </a:lnSpc>
              <a:spcBef>
                <a:spcPts val="1200"/>
              </a:spcBef>
              <a:spcAft>
                <a:spcPts val="0"/>
              </a:spcAft>
              <a:buFont typeface="Wingdings" pitchFamily="2" charset="2"/>
              <a:buChar char=""/>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Accelerated particle beams are used to break atoms for various                      experiments </a:t>
            </a:r>
            <a:r>
              <a:rPr lang="en-US">
                <a:latin typeface="Times New Roman" panose="02020603050405020304" pitchFamily="18" charset="0"/>
                <a:ea typeface="Times New Roman" panose="02020603050405020304" pitchFamily="18" charset="0"/>
                <a:cs typeface="Times New Roman" panose="02020603050405020304" pitchFamily="18" charset="0"/>
              </a:rPr>
              <a:t> </a:t>
            </a: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in physics.</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15000"/>
              </a:lnSpc>
              <a:spcBef>
                <a:spcPts val="1200"/>
              </a:spcBef>
              <a:spcAft>
                <a:spcPts val="0"/>
              </a:spcAft>
              <a:buFont typeface="Wingdings" pitchFamily="2" charset="2"/>
              <a:buChar char=""/>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Van de Graff generators are still used as accelerators to generate energetic          particle and X-ray beams for nuclear research and nuclear medicine.</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15000"/>
              </a:lnSpc>
              <a:spcBef>
                <a:spcPts val="1200"/>
              </a:spcBef>
              <a:spcAft>
                <a:spcPts val="0"/>
              </a:spcAft>
              <a:buFont typeface="Wingdings" pitchFamily="2" charset="2"/>
              <a:buChar char=""/>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In modern times, the application of Van De Graff generators is largely                  limited to academic purposes to demonstrate the practical aspects and                 concepts of electrostatic behavior of particles.</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15000"/>
              </a:lnSpc>
              <a:spcBef>
                <a:spcPts val="1200"/>
              </a:spcBef>
              <a:spcAft>
                <a:spcPts val="800"/>
              </a:spcAft>
              <a:buFont typeface="Wingdings" pitchFamily="2" charset="2"/>
              <a:buChar char=""/>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In medicine, such beams are used to treat cancer.</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3CF9A1BE-8B93-6F4C-8075-E2AE9A09D17F}"/>
              </a:ext>
            </a:extLst>
          </p:cNvPr>
          <p:cNvPicPr/>
          <p:nvPr/>
        </p:nvPicPr>
        <p:blipFill>
          <a:blip r:embed="rId2">
            <a:extLst>
              <a:ext uri="{28A0092B-C50C-407E-A947-70E740481C1C}">
                <a14:useLocalDpi xmlns:a14="http://schemas.microsoft.com/office/drawing/2010/main" val="0"/>
              </a:ext>
            </a:extLst>
          </a:blip>
          <a:stretch>
            <a:fillRect/>
          </a:stretch>
        </p:blipFill>
        <p:spPr>
          <a:xfrm>
            <a:off x="8031771" y="3255819"/>
            <a:ext cx="2915793" cy="2867395"/>
          </a:xfrm>
          <a:prstGeom prst="rect">
            <a:avLst/>
          </a:prstGeom>
        </p:spPr>
      </p:pic>
    </p:spTree>
    <p:extLst>
      <p:ext uri="{BB962C8B-B14F-4D97-AF65-F5344CB8AC3E}">
        <p14:creationId xmlns:p14="http://schemas.microsoft.com/office/powerpoint/2010/main" val="16225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DE4ABBF3-2794-2048-B347-0398193F4CA5}"/>
              </a:ext>
            </a:extLst>
          </p:cNvPr>
          <p:cNvSpPr>
            <a:spLocks noGrp="1"/>
          </p:cNvSpPr>
          <p:nvPr>
            <p:ph type="ftr" sz="quarter" idx="3"/>
          </p:nvPr>
        </p:nvSpPr>
        <p:spPr/>
        <p:txBody>
          <a:bodyPr/>
          <a:lstStyle/>
          <a:p>
            <a:r>
              <a:rPr lang="en-IN"/>
              <a:t>Prof. (Dr.) Sunil K. Somani and Prof. (Dr.) Shilpa Tripathi</a:t>
            </a:r>
            <a:r>
              <a:rPr lang="en-US"/>
              <a:t>,                                                        Medi-Caps University, Indore</a:t>
            </a:r>
            <a:endParaRPr lang="en-US" dirty="0"/>
          </a:p>
        </p:txBody>
      </p:sp>
      <p:sp>
        <p:nvSpPr>
          <p:cNvPr id="5" name="TextBox 4">
            <a:extLst>
              <a:ext uri="{FF2B5EF4-FFF2-40B4-BE49-F238E27FC236}">
                <a16:creationId xmlns:a16="http://schemas.microsoft.com/office/drawing/2014/main" id="{3F95B063-747A-AB4B-831D-9EF10F403D23}"/>
              </a:ext>
            </a:extLst>
          </p:cNvPr>
          <p:cNvSpPr txBox="1"/>
          <p:nvPr/>
        </p:nvSpPr>
        <p:spPr>
          <a:xfrm>
            <a:off x="474758" y="577514"/>
            <a:ext cx="10800461" cy="5702971"/>
          </a:xfrm>
          <a:prstGeom prst="rect">
            <a:avLst/>
          </a:prstGeom>
          <a:noFill/>
        </p:spPr>
        <p:txBody>
          <a:bodyPr wrap="square">
            <a:spAutoFit/>
          </a:bodyPr>
          <a:lstStyle/>
          <a:p>
            <a:pPr marL="0" marR="0">
              <a:lnSpc>
                <a:spcPct val="107000"/>
              </a:lnSpc>
              <a:spcBef>
                <a:spcPts val="0"/>
              </a:spcBef>
              <a:spcAft>
                <a:spcPts val="800"/>
              </a:spcAft>
            </a:pPr>
            <a:r>
              <a:rPr lang="en-US" sz="2000" b="1">
                <a:effectLst/>
                <a:latin typeface="Times New Roman" panose="02020603050405020304" pitchFamily="18" charset="0"/>
                <a:ea typeface="Times New Roman" panose="02020603050405020304" pitchFamily="18" charset="0"/>
                <a:cs typeface="Times New Roman" panose="02020603050405020304" pitchFamily="18" charset="0"/>
              </a:rPr>
              <a:t>Limitations</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15000"/>
              </a:lnSpc>
              <a:spcBef>
                <a:spcPts val="1200"/>
              </a:spcBef>
              <a:spcAft>
                <a:spcPts val="0"/>
              </a:spcAft>
              <a:buFont typeface="Wingdings" pitchFamily="2" charset="2"/>
              <a:buChar char=""/>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Sparks from the Van de Graff are typically a few centimeters long, giving a voltage between 50,000 and 150,000 V.</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15000"/>
              </a:lnSpc>
              <a:spcBef>
                <a:spcPts val="1200"/>
              </a:spcBef>
              <a:spcAft>
                <a:spcPts val="0"/>
              </a:spcAft>
              <a:buFont typeface="Wingdings" pitchFamily="2" charset="2"/>
              <a:buChar char=""/>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It produces very low intensity of current as compared to voltage.</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15000"/>
              </a:lnSpc>
              <a:spcBef>
                <a:spcPts val="1200"/>
              </a:spcBef>
              <a:spcAft>
                <a:spcPts val="0"/>
              </a:spcAft>
              <a:buFont typeface="Wingdings" pitchFamily="2" charset="2"/>
              <a:buChar char=""/>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Maintenance and construction is costly and bulky.</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15000"/>
              </a:lnSpc>
              <a:spcBef>
                <a:spcPts val="1200"/>
              </a:spcBef>
              <a:spcAft>
                <a:spcPts val="0"/>
              </a:spcAft>
              <a:buFont typeface="Wingdings" pitchFamily="2" charset="2"/>
              <a:buChar char=""/>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For air, a maximum of 3 million volt can be generated as after that air will ionize.</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15000"/>
              </a:lnSpc>
              <a:spcBef>
                <a:spcPts val="1200"/>
              </a:spcBef>
              <a:spcAft>
                <a:spcPts val="800"/>
              </a:spcAft>
              <a:buFont typeface="Wingdings" pitchFamily="2" charset="2"/>
              <a:buChar char=""/>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It cannot accelerate neutral particles.</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15000"/>
              </a:lnSpc>
              <a:spcBef>
                <a:spcPts val="1200"/>
              </a:spcBef>
              <a:spcAft>
                <a:spcPts val="800"/>
              </a:spcAft>
            </a:pPr>
            <a:r>
              <a:rPr lang="en-US" sz="2000" b="1">
                <a:effectLst/>
                <a:latin typeface="Times New Roman" panose="02020603050405020304" pitchFamily="18" charset="0"/>
                <a:ea typeface="Times New Roman" panose="02020603050405020304" pitchFamily="18" charset="0"/>
                <a:cs typeface="Times New Roman" panose="02020603050405020304" pitchFamily="18" charset="0"/>
              </a:rPr>
              <a:t>Future Scope</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15000"/>
              </a:lnSpc>
              <a:spcBef>
                <a:spcPts val="120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New research shows that the N95 masks used by health care workers to prevent the spread of COVID can be sterilized and recharged using a van de Graaff generator. This work may lead to a much larger supply of personal protective equipment for those most likely to be exposed to the virus</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A Van de Graaf generator (metal ball) can safely charge a human body to 400,000 volts, allowing a mass spectrometer (instrument, right) to analyze ionized chemicals on a person’s body or breath</a:t>
            </a:r>
            <a:r>
              <a:rPr lang="en-US" sz="1600">
                <a:latin typeface="Calibri" panose="020F0502020204030204" pitchFamily="34" charset="0"/>
                <a:ea typeface="Times New Roman" panose="02020603050405020304" pitchFamily="18" charset="0"/>
                <a:cs typeface="Times New Roman" panose="02020603050405020304" pitchFamily="18" charset="0"/>
              </a:rPr>
              <a:t>.</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5301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2"/>
          <p:cNvSpPr>
            <a:spLocks noGrp="1"/>
          </p:cNvSpPr>
          <p:nvPr>
            <p:ph type="ftr" sz="quarter" idx="3"/>
          </p:nvPr>
        </p:nvSpPr>
        <p:spPr>
          <a:xfrm>
            <a:off x="641445" y="6356350"/>
            <a:ext cx="9799092" cy="365760"/>
          </a:xfrm>
        </p:spPr>
        <p:txBody>
          <a:bodyPr/>
          <a:lstStyle/>
          <a:p>
            <a:pPr algn="l"/>
            <a:r>
              <a:rPr lang="en-US" dirty="0">
                <a:solidFill>
                  <a:srgbClr val="0070C0"/>
                </a:solidFill>
              </a:rPr>
              <a:t>Name     Sc no      Branch</a:t>
            </a:r>
          </a:p>
        </p:txBody>
      </p:sp>
      <p:sp>
        <p:nvSpPr>
          <p:cNvPr id="7" name="TextBox 6">
            <a:extLst>
              <a:ext uri="{FF2B5EF4-FFF2-40B4-BE49-F238E27FC236}">
                <a16:creationId xmlns:a16="http://schemas.microsoft.com/office/drawing/2014/main" id="{3EFD3F37-055A-DF43-A674-F291B8BA5433}"/>
              </a:ext>
            </a:extLst>
          </p:cNvPr>
          <p:cNvSpPr txBox="1"/>
          <p:nvPr/>
        </p:nvSpPr>
        <p:spPr>
          <a:xfrm>
            <a:off x="641445" y="1300366"/>
            <a:ext cx="9026430" cy="2653803"/>
          </a:xfrm>
          <a:prstGeom prst="rect">
            <a:avLst/>
          </a:prstGeom>
          <a:noFill/>
        </p:spPr>
        <p:txBody>
          <a:bodyPr wrap="square">
            <a:spAutoFit/>
          </a:bodyPr>
          <a:lstStyle/>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Scientists have found a way to combine these Van de Graaff generators with a mass spectrometer to detect drugs, explosives, and other illicit materials on the human body.</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The new method may be useful for security checkpoints at airports or other public places, where officers could quickly and easily determine whether a person has recently handled explosives or illicit drugs.</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The method might help diagnose diseases characterized by certain chemicals in the breath, such as diabetes, or detect drugs or alcohol on the breath of suspects. The technique is fast, providing a readout within seconds.</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0809C21-B6A8-3A4A-8205-59AF5A19CA6E}"/>
              </a:ext>
            </a:extLst>
          </p:cNvPr>
          <p:cNvSpPr>
            <a:spLocks noGrp="1"/>
          </p:cNvSpPr>
          <p:nvPr>
            <p:ph type="ftr" sz="quarter" idx="3"/>
          </p:nvPr>
        </p:nvSpPr>
        <p:spPr/>
        <p:txBody>
          <a:bodyPr/>
          <a:lstStyle/>
          <a:p>
            <a:r>
              <a:rPr lang="en-IN"/>
              <a:t>Prof. (Dr.) Sunil K. Somani and Prof. (Dr.) Shilpa Tripathi</a:t>
            </a:r>
            <a:r>
              <a:rPr lang="en-US"/>
              <a:t>,                                                        Medi-Caps University, Indore</a:t>
            </a:r>
            <a:endParaRPr lang="en-US" dirty="0"/>
          </a:p>
        </p:txBody>
      </p:sp>
      <p:sp>
        <p:nvSpPr>
          <p:cNvPr id="5" name="TextBox 4">
            <a:extLst>
              <a:ext uri="{FF2B5EF4-FFF2-40B4-BE49-F238E27FC236}">
                <a16:creationId xmlns:a16="http://schemas.microsoft.com/office/drawing/2014/main" id="{A4022F82-F096-7D48-ACE9-E98628E5F4B7}"/>
              </a:ext>
            </a:extLst>
          </p:cNvPr>
          <p:cNvSpPr txBox="1"/>
          <p:nvPr/>
        </p:nvSpPr>
        <p:spPr>
          <a:xfrm>
            <a:off x="641445" y="615285"/>
            <a:ext cx="6143624" cy="2126993"/>
          </a:xfrm>
          <a:prstGeom prst="rect">
            <a:avLst/>
          </a:prstGeom>
          <a:noFill/>
        </p:spPr>
        <p:txBody>
          <a:bodyPr wrap="square">
            <a:spAutoFit/>
          </a:bodyPr>
          <a:lstStyle/>
          <a:p>
            <a:pPr marL="0" marR="0">
              <a:lnSpc>
                <a:spcPct val="107000"/>
              </a:lnSpc>
              <a:spcBef>
                <a:spcPts val="0"/>
              </a:spcBef>
              <a:spcAft>
                <a:spcPts val="800"/>
              </a:spcAft>
            </a:pPr>
            <a:r>
              <a:rPr lang="en-US" sz="2000" b="1">
                <a:effectLst/>
                <a:latin typeface="Times New Roman" panose="02020603050405020304" pitchFamily="18" charset="0"/>
                <a:ea typeface="Times New Roman" panose="02020603050405020304" pitchFamily="18" charset="0"/>
                <a:cs typeface="Times New Roman" panose="02020603050405020304" pitchFamily="18" charset="0"/>
              </a:rPr>
              <a:t>Reference:</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2000" b="1">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0"/>
              </a:spcAft>
              <a:buFont typeface="Symbol" pitchFamily="2" charset="2"/>
              <a:buChar char=""/>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Physics N.C.E.R.T Text Book (12</a:t>
            </a:r>
            <a:r>
              <a:rPr lang="en-US" sz="1800" baseline="30000">
                <a:effectLst/>
                <a:latin typeface="Times New Roman" panose="02020603050405020304" pitchFamily="18" charset="0"/>
                <a:ea typeface="Times New Roman" panose="02020603050405020304" pitchFamily="18" charset="0"/>
                <a:cs typeface="Times New Roman" panose="02020603050405020304" pitchFamily="18" charset="0"/>
              </a:rPr>
              <a:t>th</a:t>
            </a: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0"/>
              </a:spcAft>
              <a:buFont typeface="Symbol" pitchFamily="2" charset="2"/>
              <a:buChar char=""/>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Wikipedia</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Symbol" pitchFamily="2" charset="2"/>
              <a:buChar char=""/>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https://nationalmaglab.org/education/magnet-academy/watch-play/interactive/van-de-graaff-generator</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716956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97D64655-19AB-2749-9CA4-20035B8DC6B6}"/>
              </a:ext>
            </a:extLst>
          </p:cNvPr>
          <p:cNvSpPr>
            <a:spLocks noGrp="1"/>
          </p:cNvSpPr>
          <p:nvPr>
            <p:ph type="ftr" sz="quarter" idx="3"/>
          </p:nvPr>
        </p:nvSpPr>
        <p:spPr/>
        <p:txBody>
          <a:bodyPr/>
          <a:lstStyle/>
          <a:p>
            <a:r>
              <a:rPr lang="en-IN"/>
              <a:t>Prof. (Dr.) Sunil K. Somani and Prof. (Dr.) Shilpa Tripathi</a:t>
            </a:r>
            <a:r>
              <a:rPr lang="en-US"/>
              <a:t>,                                                        Medi-Caps University, Indore</a:t>
            </a:r>
            <a:endParaRPr lang="en-US" dirty="0"/>
          </a:p>
        </p:txBody>
      </p:sp>
      <p:sp>
        <p:nvSpPr>
          <p:cNvPr id="5" name="TextBox 4">
            <a:extLst>
              <a:ext uri="{FF2B5EF4-FFF2-40B4-BE49-F238E27FC236}">
                <a16:creationId xmlns:a16="http://schemas.microsoft.com/office/drawing/2014/main" id="{6AD6B9E2-F9F7-D145-9348-FD3A24582825}"/>
              </a:ext>
            </a:extLst>
          </p:cNvPr>
          <p:cNvSpPr txBox="1"/>
          <p:nvPr/>
        </p:nvSpPr>
        <p:spPr>
          <a:xfrm>
            <a:off x="2804071" y="2151192"/>
            <a:ext cx="7244804" cy="937629"/>
          </a:xfrm>
          <a:prstGeom prst="rect">
            <a:avLst/>
          </a:prstGeom>
          <a:noFill/>
        </p:spPr>
        <p:txBody>
          <a:bodyPr vert="horz" wrap="square">
            <a:spAutoFit/>
          </a:bodyPr>
          <a:lstStyle/>
          <a:p>
            <a:pPr marL="0" marR="0">
              <a:lnSpc>
                <a:spcPct val="107000"/>
              </a:lnSpc>
              <a:spcBef>
                <a:spcPts val="0"/>
              </a:spcBef>
              <a:spcAft>
                <a:spcPts val="800"/>
              </a:spcAft>
            </a:pPr>
            <a:r>
              <a:rPr lang="en-US" sz="5400" b="1" u="sng">
                <a:latin typeface="+mj-lt"/>
                <a:ea typeface="Times New Roman" panose="02020603050405020304" pitchFamily="18" charset="0"/>
                <a:cs typeface="Times New Roman" panose="02020603050405020304" pitchFamily="18" charset="0"/>
              </a:rPr>
              <a:t>Thank you</a:t>
            </a:r>
            <a:endParaRPr lang="en-US" sz="5400" u="sng">
              <a:effectLst/>
              <a:latin typeface="+mj-lt"/>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015155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3"/>
          </p:nvPr>
        </p:nvSpPr>
        <p:spPr/>
        <p:txBody>
          <a:bodyPr/>
          <a:lstStyle/>
          <a:p>
            <a:pPr algn="l"/>
            <a:r>
              <a:rPr lang="en-US" dirty="0">
                <a:solidFill>
                  <a:srgbClr val="0070C0"/>
                </a:solidFill>
              </a:rPr>
              <a:t>Name     Sc no      Branch</a:t>
            </a:r>
          </a:p>
        </p:txBody>
      </p:sp>
      <p:sp>
        <p:nvSpPr>
          <p:cNvPr id="4" name="Title 1"/>
          <p:cNvSpPr txBox="1">
            <a:spLocks/>
          </p:cNvSpPr>
          <p:nvPr/>
        </p:nvSpPr>
        <p:spPr>
          <a:xfrm>
            <a:off x="258147" y="1287624"/>
            <a:ext cx="10024188" cy="3172409"/>
          </a:xfrm>
          <a:prstGeom prst="rect">
            <a:avLst/>
          </a:prstGeom>
        </p:spPr>
        <p:txBody>
          <a:bodyPr vert="horz" anchor="b" anchorCtr="0">
            <a:norm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3200" b="0" i="0" u="none" strike="noStrike" kern="1200" cap="none" spc="0" normalizeH="0" baseline="0" noProof="0" dirty="0">
              <a:ln>
                <a:noFill/>
              </a:ln>
              <a:solidFill>
                <a:srgbClr val="002060"/>
              </a:solidFill>
              <a:effectLst/>
              <a:uLnTx/>
              <a:uFillTx/>
              <a:latin typeface="Times New Roman" pitchFamily="18" charset="0"/>
              <a:ea typeface="+mj-ea"/>
              <a:cs typeface="Times New Roman" pitchFamily="18" charset="0"/>
            </a:endParaRPr>
          </a:p>
        </p:txBody>
      </p:sp>
      <p:sp>
        <p:nvSpPr>
          <p:cNvPr id="6" name="TextBox 5">
            <a:extLst>
              <a:ext uri="{FF2B5EF4-FFF2-40B4-BE49-F238E27FC236}">
                <a16:creationId xmlns:a16="http://schemas.microsoft.com/office/drawing/2014/main" id="{8AE22CD9-68FF-274C-8EE0-795EA1091EEA}"/>
              </a:ext>
            </a:extLst>
          </p:cNvPr>
          <p:cNvSpPr txBox="1"/>
          <p:nvPr/>
        </p:nvSpPr>
        <p:spPr>
          <a:xfrm>
            <a:off x="641445" y="437540"/>
            <a:ext cx="6143624" cy="5982920"/>
          </a:xfrm>
          <a:prstGeom prst="rect">
            <a:avLst/>
          </a:prstGeom>
          <a:noFill/>
        </p:spPr>
        <p:txBody>
          <a:bodyPr wrap="square">
            <a:spAutoFit/>
          </a:bodyPr>
          <a:lstStyle/>
          <a:p>
            <a:pPr marL="0" marR="0" algn="ctr">
              <a:lnSpc>
                <a:spcPct val="107000"/>
              </a:lnSpc>
              <a:spcBef>
                <a:spcPts val="0"/>
              </a:spcBef>
              <a:spcAft>
                <a:spcPts val="800"/>
              </a:spcAft>
            </a:pPr>
            <a:r>
              <a:rPr lang="en-US" sz="2400" b="1">
                <a:effectLst/>
                <a:latin typeface="Times New Roman" panose="02020603050405020304" pitchFamily="18" charset="0"/>
                <a:ea typeface="Times New Roman" panose="02020603050405020304" pitchFamily="18" charset="0"/>
                <a:cs typeface="Times New Roman" panose="02020603050405020304" pitchFamily="18" charset="0"/>
              </a:rPr>
              <a:t>Content</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gn="ctr">
              <a:lnSpc>
                <a:spcPct val="107000"/>
              </a:lnSpc>
              <a:spcBef>
                <a:spcPts val="0"/>
              </a:spcBef>
              <a:spcAft>
                <a:spcPts val="800"/>
              </a:spcAft>
            </a:pPr>
            <a:r>
              <a:rPr lang="en-US" sz="2400" b="1">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0"/>
              </a:spcAft>
              <a:buFont typeface="Symbol" pitchFamily="2" charset="2"/>
              <a:buChar char=""/>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Objective of Mini Project</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0"/>
              </a:spcAft>
              <a:buFont typeface="Symbol" pitchFamily="2" charset="2"/>
              <a:buChar char=""/>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Introduction</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0"/>
              </a:spcAft>
              <a:buFont typeface="Symbol" pitchFamily="2" charset="2"/>
              <a:buChar char=""/>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Material/components required</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0"/>
              </a:spcAft>
              <a:buFont typeface="Symbol" pitchFamily="2" charset="2"/>
              <a:buChar char=""/>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Principle of working</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0"/>
              </a:spcAft>
              <a:buFont typeface="Symbol" pitchFamily="2" charset="2"/>
              <a:buChar char=""/>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Conclusion</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0"/>
              </a:spcAft>
              <a:buFont typeface="Symbol" pitchFamily="2" charset="2"/>
              <a:buChar char=""/>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Applications and limitations</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0"/>
              </a:spcAft>
              <a:buFont typeface="Symbol" pitchFamily="2" charset="2"/>
              <a:buChar char=""/>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Future scope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0"/>
              </a:spcAft>
              <a:buFont typeface="Symbol" pitchFamily="2" charset="2"/>
              <a:buChar char=""/>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Reference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0"/>
              </a:spcAft>
            </a:pPr>
            <a:r>
              <a:rPr lang="en-US" sz="14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F4898B20-C532-B444-8B8D-5CBF3E18B73F}"/>
              </a:ext>
            </a:extLst>
          </p:cNvPr>
          <p:cNvSpPr>
            <a:spLocks noGrp="1"/>
          </p:cNvSpPr>
          <p:nvPr>
            <p:ph type="ftr" sz="quarter" idx="3"/>
          </p:nvPr>
        </p:nvSpPr>
        <p:spPr/>
        <p:txBody>
          <a:bodyPr/>
          <a:lstStyle/>
          <a:p>
            <a:r>
              <a:rPr lang="en-IN"/>
              <a:t>Prof. (Dr.) Sunil K. Somani and Prof. (Dr.) Shilpa Tripathi</a:t>
            </a:r>
            <a:r>
              <a:rPr lang="en-US"/>
              <a:t>,                                                        Medi-Caps University, Indore</a:t>
            </a:r>
            <a:endParaRPr lang="en-US" dirty="0"/>
          </a:p>
        </p:txBody>
      </p:sp>
      <p:sp>
        <p:nvSpPr>
          <p:cNvPr id="9" name="TextBox 8">
            <a:extLst>
              <a:ext uri="{FF2B5EF4-FFF2-40B4-BE49-F238E27FC236}">
                <a16:creationId xmlns:a16="http://schemas.microsoft.com/office/drawing/2014/main" id="{A79E57E0-D61E-0346-A9B8-F74D587D01B5}"/>
              </a:ext>
            </a:extLst>
          </p:cNvPr>
          <p:cNvSpPr txBox="1"/>
          <p:nvPr/>
        </p:nvSpPr>
        <p:spPr>
          <a:xfrm>
            <a:off x="641444" y="1417046"/>
            <a:ext cx="8907368" cy="4768998"/>
          </a:xfrm>
          <a:prstGeom prst="rect">
            <a:avLst/>
          </a:prstGeom>
          <a:noFill/>
        </p:spPr>
        <p:txBody>
          <a:bodyPr wrap="square">
            <a:spAutoFit/>
          </a:bodyPr>
          <a:lstStyle/>
          <a:p>
            <a:pPr marL="0" marR="0">
              <a:lnSpc>
                <a:spcPct val="107000"/>
              </a:lnSpc>
              <a:spcBef>
                <a:spcPts val="0"/>
              </a:spcBef>
              <a:spcAft>
                <a:spcPts val="800"/>
              </a:spcAft>
            </a:pPr>
            <a:r>
              <a:rPr lang="en-US" sz="2000" b="1">
                <a:effectLst/>
                <a:latin typeface="Times New Roman" panose="02020603050405020304" pitchFamily="18" charset="0"/>
                <a:ea typeface="Times New Roman" panose="02020603050405020304" pitchFamily="18" charset="0"/>
                <a:cs typeface="Times New Roman" panose="02020603050405020304" pitchFamily="18" charset="0"/>
              </a:rPr>
              <a:t>Objective:</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To design a Van de Graff Generator and study it for understanding its principle                                       and working.</a:t>
            </a:r>
            <a:r>
              <a:rPr lang="en-US" sz="2000" b="1">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2000" b="1">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2000" b="1">
                <a:effectLst/>
                <a:latin typeface="Times New Roman" panose="02020603050405020304" pitchFamily="18" charset="0"/>
                <a:ea typeface="Times New Roman" panose="02020603050405020304" pitchFamily="18" charset="0"/>
                <a:cs typeface="Times New Roman" panose="02020603050405020304" pitchFamily="18" charset="0"/>
              </a:rPr>
              <a:t>Introduction </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The first Van de Graf generator was invented in 1931 by </a:t>
            </a:r>
            <a:r>
              <a:rPr lang="en-US">
                <a:latin typeface="Times New Roman" panose="02020603050405020304" pitchFamily="18" charset="0"/>
                <a:ea typeface="Times New Roman" panose="02020603050405020304" pitchFamily="18" charset="0"/>
                <a:cs typeface="Times New Roman" panose="02020603050405020304" pitchFamily="18" charset="0"/>
              </a:rPr>
              <a:t>a</a:t>
            </a: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n American                          physicist named Robert JemisonVan de Graff. He called the machine an electrostatic                   accelerator. This type of generator is able to produce extremely high                                  voltages – some today can produce up to 20 million volts of static electricity! . The Van De Graff Generator is basically an electrostatic machine that can generate high voltages. A typical Van De Graf Generator consists of an insulating belt that transports electrical charge to a terminal. The charges that are sent on the belt are generated through a high voltage DC supply. These charges are collected in the inside of the terminal and transferred to its external surface. The method of charging is based on the </a:t>
            </a:r>
            <a:r>
              <a:rPr lang="en-US" sz="1800" b="1">
                <a:effectLst/>
                <a:latin typeface="Times New Roman" panose="02020603050405020304" pitchFamily="18" charset="0"/>
                <a:ea typeface="Times New Roman" panose="02020603050405020304" pitchFamily="18" charset="0"/>
                <a:cs typeface="Times New Roman" panose="02020603050405020304" pitchFamily="18" charset="0"/>
              </a:rPr>
              <a:t>triboelectric effect</a:t>
            </a:r>
            <a:r>
              <a:rPr lang="en-US" b="1">
                <a:latin typeface="Times New Roman" panose="02020603050405020304" pitchFamily="18" charset="0"/>
                <a:ea typeface="Times New Roman" panose="02020603050405020304" pitchFamily="18" charset="0"/>
                <a:cs typeface="Times New Roman" panose="02020603050405020304" pitchFamily="18" charset="0"/>
              </a:rPr>
              <a:t>.</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15" name="Picture 14">
            <a:extLst>
              <a:ext uri="{FF2B5EF4-FFF2-40B4-BE49-F238E27FC236}">
                <a16:creationId xmlns:a16="http://schemas.microsoft.com/office/drawing/2014/main" id="{8FDEDADF-0AAD-4842-9291-880EB04E6CA3}"/>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8368850" y="2107609"/>
            <a:ext cx="2071687" cy="2011954"/>
          </a:xfrm>
          <a:prstGeom prst="rect">
            <a:avLst/>
          </a:prstGeom>
        </p:spPr>
      </p:pic>
    </p:spTree>
    <p:extLst>
      <p:ext uri="{BB962C8B-B14F-4D97-AF65-F5344CB8AC3E}">
        <p14:creationId xmlns:p14="http://schemas.microsoft.com/office/powerpoint/2010/main" val="20019407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69DC6E3-DD51-3D41-A557-AD5181ADC080}"/>
              </a:ext>
            </a:extLst>
          </p:cNvPr>
          <p:cNvSpPr>
            <a:spLocks noGrp="1"/>
          </p:cNvSpPr>
          <p:nvPr>
            <p:ph type="ftr" sz="quarter" idx="3"/>
          </p:nvPr>
        </p:nvSpPr>
        <p:spPr/>
        <p:txBody>
          <a:bodyPr/>
          <a:lstStyle/>
          <a:p>
            <a:r>
              <a:rPr lang="en-IN"/>
              <a:t>Prof. (Dr.) Sunil K. Somani and Prof. (Dr.) Shilpa Tripathi</a:t>
            </a:r>
            <a:r>
              <a:rPr lang="en-US"/>
              <a:t>,                                                        Medi-Caps University, Indore</a:t>
            </a:r>
            <a:endParaRPr lang="en-US" dirty="0"/>
          </a:p>
        </p:txBody>
      </p:sp>
      <p:sp>
        <p:nvSpPr>
          <p:cNvPr id="5" name="TextBox 4">
            <a:extLst>
              <a:ext uri="{FF2B5EF4-FFF2-40B4-BE49-F238E27FC236}">
                <a16:creationId xmlns:a16="http://schemas.microsoft.com/office/drawing/2014/main" id="{F228E1ED-7CD7-1C4E-BA63-B2EE38CA174D}"/>
              </a:ext>
            </a:extLst>
          </p:cNvPr>
          <p:cNvSpPr txBox="1"/>
          <p:nvPr/>
        </p:nvSpPr>
        <p:spPr>
          <a:xfrm>
            <a:off x="641445" y="1048890"/>
            <a:ext cx="9591853" cy="5673220"/>
          </a:xfrm>
          <a:prstGeom prst="rect">
            <a:avLst/>
          </a:prstGeom>
          <a:noFill/>
        </p:spPr>
        <p:txBody>
          <a:bodyPr wrap="square" anchor="b">
            <a:spAutoFit/>
          </a:bodyPr>
          <a:lstStyle/>
          <a:p>
            <a:pPr marL="0" marR="0">
              <a:lnSpc>
                <a:spcPct val="107000"/>
              </a:lnSpc>
              <a:spcBef>
                <a:spcPts val="0"/>
              </a:spcBef>
              <a:spcAft>
                <a:spcPts val="800"/>
              </a:spcAft>
            </a:pPr>
            <a:r>
              <a:rPr lang="en-US" sz="1800" b="1">
                <a:effectLst/>
                <a:latin typeface="Times New Roman" panose="02020603050405020304" pitchFamily="18" charset="0"/>
                <a:ea typeface="Times New Roman" panose="02020603050405020304" pitchFamily="18" charset="0"/>
                <a:cs typeface="Times New Roman" panose="02020603050405020304" pitchFamily="18" charset="0"/>
              </a:rPr>
              <a:t>Triboelectric Effect:</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The triboelectric effect (also known as triboelectric charging) is a type of contact electrification on which certain materials become electrically charged after they are separated from a different material with which they were in contact. </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When two materials are rubbed together, a flow of electrons can take place depending on the triboelectric properties. When such a transfer occurs, the material that lost electrons will become positively charged and the one that gained electrons becomes negatively charged</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2000" b="1">
                <a:effectLst/>
                <a:latin typeface="Times New Roman" panose="02020603050405020304" pitchFamily="18" charset="0"/>
                <a:ea typeface="Times New Roman" panose="02020603050405020304" pitchFamily="18" charset="0"/>
                <a:cs typeface="Times New Roman" panose="02020603050405020304" pitchFamily="18" charset="0"/>
              </a:rPr>
              <a:t>Material/Components required:</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u="sng">
                <a:effectLst/>
                <a:latin typeface="Times New Roman" panose="02020603050405020304" pitchFamily="18" charset="0"/>
                <a:ea typeface="Times New Roman" panose="02020603050405020304" pitchFamily="18" charset="0"/>
                <a:cs typeface="Times New Roman" panose="02020603050405020304" pitchFamily="18" charset="0"/>
              </a:rPr>
              <a:t>Combs</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C1 and C2 are two combs can be simply a stretched wire, or a sharp or serrated edge. Charges are “sprayed” on to and removed from the moving belt by “combs” situated adjacent to the rollers. Actual contact between the combs and the belt is not essential because of the high potential differences. </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The lower comb is maintained at or close to earth potential and is a drain for negative charge, leaving the belt with positive charges that are carried up to the top comb. </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296436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DB140B70-A2A3-3E40-9039-40BDFA744EAD}"/>
              </a:ext>
            </a:extLst>
          </p:cNvPr>
          <p:cNvSpPr>
            <a:spLocks noGrp="1"/>
          </p:cNvSpPr>
          <p:nvPr>
            <p:ph type="ftr" sz="quarter" idx="3"/>
          </p:nvPr>
        </p:nvSpPr>
        <p:spPr/>
        <p:txBody>
          <a:bodyPr/>
          <a:lstStyle/>
          <a:p>
            <a:r>
              <a:rPr lang="en-IN"/>
              <a:t>Prof. (Dr.) Sunil K. Somani and Prof. (Dr.) Shilpa Tripathi</a:t>
            </a:r>
            <a:r>
              <a:rPr lang="en-US"/>
              <a:t>,                                                        Medi-Caps University, Indore</a:t>
            </a:r>
            <a:endParaRPr lang="en-US" dirty="0"/>
          </a:p>
        </p:txBody>
      </p:sp>
      <p:sp>
        <p:nvSpPr>
          <p:cNvPr id="5" name="TextBox 4">
            <a:extLst>
              <a:ext uri="{FF2B5EF4-FFF2-40B4-BE49-F238E27FC236}">
                <a16:creationId xmlns:a16="http://schemas.microsoft.com/office/drawing/2014/main" id="{E9D8D577-7B0C-E74A-9A2F-98D9AEB04F8F}"/>
              </a:ext>
            </a:extLst>
          </p:cNvPr>
          <p:cNvSpPr txBox="1"/>
          <p:nvPr/>
        </p:nvSpPr>
        <p:spPr>
          <a:xfrm>
            <a:off x="641444" y="1258598"/>
            <a:ext cx="5954619" cy="4340804"/>
          </a:xfrm>
          <a:prstGeom prst="rect">
            <a:avLst/>
          </a:prstGeom>
          <a:noFill/>
        </p:spPr>
        <p:txBody>
          <a:bodyPr wrap="square">
            <a:spAutoFit/>
          </a:bodyPr>
          <a:lstStyle/>
          <a:p>
            <a:pPr marL="0" marR="0">
              <a:lnSpc>
                <a:spcPct val="107000"/>
              </a:lnSpc>
              <a:spcBef>
                <a:spcPts val="0"/>
              </a:spcBef>
              <a:spcAft>
                <a:spcPts val="800"/>
              </a:spcAft>
            </a:pPr>
            <a:r>
              <a:rPr lang="en-US" sz="1800" u="sng">
                <a:effectLst/>
                <a:latin typeface="Times New Roman" panose="02020603050405020304" pitchFamily="18" charset="0"/>
                <a:ea typeface="Times New Roman" panose="02020603050405020304" pitchFamily="18" charset="0"/>
                <a:cs typeface="Times New Roman" panose="02020603050405020304" pitchFamily="18" charset="0"/>
              </a:rPr>
              <a:t>Belt</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A flexible belt made from an insulating material and running continuously over two pulleys. As the roller rotates it maintains its positive charge, which causes the needle to spew negative charge onto the belt, which causes a small electric current to flow from ground and into the needle.</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u="sng">
                <a:effectLst/>
                <a:latin typeface="Times New Roman" panose="02020603050405020304" pitchFamily="18" charset="0"/>
                <a:ea typeface="Times New Roman" panose="02020603050405020304" pitchFamily="18" charset="0"/>
                <a:cs typeface="Times New Roman" panose="02020603050405020304" pitchFamily="18" charset="0"/>
              </a:rPr>
              <a:t>Pulleys</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P1 and P2 are two pulleys made of different materials and connected through a flexible insulated belt. They are used to charge the belt. Pulley P2 is inside the conducting sphere and P1 is at the end of the column. P1 is connected to a motor or drive manually.</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D9CC8273-9FE8-2E49-B044-17B6B152A64E}"/>
              </a:ext>
            </a:extLst>
          </p:cNvPr>
          <p:cNvPicPr/>
          <p:nvPr/>
        </p:nvPicPr>
        <p:blipFill>
          <a:blip r:embed="rId2">
            <a:extLst>
              <a:ext uri="{28A0092B-C50C-407E-A947-70E740481C1C}">
                <a14:useLocalDpi xmlns:a14="http://schemas.microsoft.com/office/drawing/2010/main" val="0"/>
              </a:ext>
            </a:extLst>
          </a:blip>
          <a:stretch>
            <a:fillRect/>
          </a:stretch>
        </p:blipFill>
        <p:spPr>
          <a:xfrm>
            <a:off x="6938689" y="1604010"/>
            <a:ext cx="3686175" cy="3649980"/>
          </a:xfrm>
          <a:prstGeom prst="rect">
            <a:avLst/>
          </a:prstGeom>
        </p:spPr>
      </p:pic>
    </p:spTree>
    <p:extLst>
      <p:ext uri="{BB962C8B-B14F-4D97-AF65-F5344CB8AC3E}">
        <p14:creationId xmlns:p14="http://schemas.microsoft.com/office/powerpoint/2010/main" val="23628290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50908D5-7055-9449-AA8E-843FD38DF18D}"/>
              </a:ext>
            </a:extLst>
          </p:cNvPr>
          <p:cNvSpPr>
            <a:spLocks noGrp="1"/>
          </p:cNvSpPr>
          <p:nvPr>
            <p:ph type="ftr" sz="quarter" idx="3"/>
          </p:nvPr>
        </p:nvSpPr>
        <p:spPr/>
        <p:txBody>
          <a:bodyPr/>
          <a:lstStyle/>
          <a:p>
            <a:r>
              <a:rPr lang="en-IN"/>
              <a:t>Prof. (Dr.) Sunil K. Somani and Prof. (Dr.) Shilpa Tripathi</a:t>
            </a:r>
            <a:r>
              <a:rPr lang="en-US"/>
              <a:t>,                                                        Medi-Caps University, Indore</a:t>
            </a:r>
            <a:endParaRPr lang="en-US" dirty="0"/>
          </a:p>
        </p:txBody>
      </p:sp>
      <p:sp>
        <p:nvSpPr>
          <p:cNvPr id="5" name="TextBox 4">
            <a:extLst>
              <a:ext uri="{FF2B5EF4-FFF2-40B4-BE49-F238E27FC236}">
                <a16:creationId xmlns:a16="http://schemas.microsoft.com/office/drawing/2014/main" id="{9DDAC365-FF18-5346-A359-B6E678C27BED}"/>
              </a:ext>
            </a:extLst>
          </p:cNvPr>
          <p:cNvSpPr txBox="1"/>
          <p:nvPr/>
        </p:nvSpPr>
        <p:spPr>
          <a:xfrm>
            <a:off x="641446" y="1258598"/>
            <a:ext cx="6716617" cy="4044441"/>
          </a:xfrm>
          <a:prstGeom prst="rect">
            <a:avLst/>
          </a:prstGeom>
          <a:noFill/>
        </p:spPr>
        <p:txBody>
          <a:bodyPr wrap="square">
            <a:spAutoFit/>
          </a:bodyPr>
          <a:lstStyle/>
          <a:p>
            <a:pPr marL="0" marR="0">
              <a:lnSpc>
                <a:spcPct val="107000"/>
              </a:lnSpc>
              <a:spcBef>
                <a:spcPts val="0"/>
              </a:spcBef>
              <a:spcAft>
                <a:spcPts val="800"/>
              </a:spcAft>
            </a:pPr>
            <a:r>
              <a:rPr lang="en-US" sz="1800" u="sng">
                <a:effectLst/>
                <a:latin typeface="Times New Roman" panose="02020603050405020304" pitchFamily="18" charset="0"/>
                <a:ea typeface="Times New Roman" panose="02020603050405020304" pitchFamily="18" charset="0"/>
                <a:cs typeface="Times New Roman" panose="02020603050405020304" pitchFamily="18" charset="0"/>
              </a:rPr>
              <a:t>Insulating supporting column</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The support column for the collecting sphere can be a simple PVC plastic rod or acrylic tube or a pair of acrylic strips with separators. Since the diameter of the collecting sphere determines the maximum p.d. (voltage) achievable, large spheres are mounted on taller columns to be more remote from the earth motor and control box.</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u="sng">
                <a:effectLst/>
                <a:latin typeface="Times New Roman" panose="02020603050405020304" pitchFamily="18" charset="0"/>
                <a:ea typeface="Times New Roman" panose="02020603050405020304" pitchFamily="18" charset="0"/>
                <a:cs typeface="Times New Roman" panose="02020603050405020304" pitchFamily="18" charset="0"/>
              </a:rPr>
              <a:t>Charging current</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So long as the belt continues to move, the process continues, the drive (motor or manual) supplying the power to overcome the electrical repulsion between the charges collected on the sphere and those arriving on the belt.</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450D913F-5CEA-F341-8CA6-D5FDABAAFD69}"/>
              </a:ext>
            </a:extLst>
          </p:cNvPr>
          <p:cNvPicPr/>
          <p:nvPr/>
        </p:nvPicPr>
        <p:blipFill>
          <a:blip r:embed="rId2">
            <a:extLst>
              <a:ext uri="{28A0092B-C50C-407E-A947-70E740481C1C}">
                <a14:useLocalDpi xmlns:a14="http://schemas.microsoft.com/office/drawing/2010/main" val="0"/>
              </a:ext>
            </a:extLst>
          </a:blip>
          <a:stretch>
            <a:fillRect/>
          </a:stretch>
        </p:blipFill>
        <p:spPr>
          <a:xfrm>
            <a:off x="8059288" y="1258598"/>
            <a:ext cx="2381249" cy="4670715"/>
          </a:xfrm>
          <a:prstGeom prst="rect">
            <a:avLst/>
          </a:prstGeom>
        </p:spPr>
      </p:pic>
    </p:spTree>
    <p:extLst>
      <p:ext uri="{BB962C8B-B14F-4D97-AF65-F5344CB8AC3E}">
        <p14:creationId xmlns:p14="http://schemas.microsoft.com/office/powerpoint/2010/main" val="31897132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E0BC000E-DC0A-6E4C-9CAF-624CB7DCC9EF}"/>
              </a:ext>
            </a:extLst>
          </p:cNvPr>
          <p:cNvSpPr>
            <a:spLocks noGrp="1"/>
          </p:cNvSpPr>
          <p:nvPr>
            <p:ph type="ftr" sz="quarter" idx="3"/>
          </p:nvPr>
        </p:nvSpPr>
        <p:spPr/>
        <p:txBody>
          <a:bodyPr/>
          <a:lstStyle/>
          <a:p>
            <a:r>
              <a:rPr lang="en-IN"/>
              <a:t>Prof. (Dr.) Sunil K. Somani and Prof. (Dr.) Shilpa Tripathi</a:t>
            </a:r>
            <a:r>
              <a:rPr lang="en-US"/>
              <a:t>,                                                        Medi-Caps University, Indore</a:t>
            </a:r>
            <a:endParaRPr lang="en-US" dirty="0"/>
          </a:p>
        </p:txBody>
      </p:sp>
      <p:sp>
        <p:nvSpPr>
          <p:cNvPr id="5" name="TextBox 4">
            <a:extLst>
              <a:ext uri="{FF2B5EF4-FFF2-40B4-BE49-F238E27FC236}">
                <a16:creationId xmlns:a16="http://schemas.microsoft.com/office/drawing/2014/main" id="{9A7ABB29-7744-AB49-89DF-4B2B1A99B99F}"/>
              </a:ext>
            </a:extLst>
          </p:cNvPr>
          <p:cNvSpPr txBox="1"/>
          <p:nvPr/>
        </p:nvSpPr>
        <p:spPr>
          <a:xfrm>
            <a:off x="802303" y="1139527"/>
            <a:ext cx="9477375" cy="4578946"/>
          </a:xfrm>
          <a:prstGeom prst="rect">
            <a:avLst/>
          </a:prstGeom>
          <a:noFill/>
        </p:spPr>
        <p:txBody>
          <a:bodyPr wrap="square">
            <a:spAutoFit/>
          </a:bodyPr>
          <a:lstStyle/>
          <a:p>
            <a:pPr marL="0" marR="0">
              <a:lnSpc>
                <a:spcPct val="107000"/>
              </a:lnSpc>
              <a:spcBef>
                <a:spcPts val="0"/>
              </a:spcBef>
              <a:spcAft>
                <a:spcPts val="800"/>
              </a:spcAft>
            </a:pPr>
            <a:r>
              <a:rPr lang="en-US" sz="2000" b="1">
                <a:effectLst/>
                <a:latin typeface="Times New Roman" panose="02020603050405020304" pitchFamily="18" charset="0"/>
                <a:ea typeface="Times New Roman" panose="02020603050405020304" pitchFamily="18" charset="0"/>
                <a:cs typeface="Times New Roman" panose="02020603050405020304" pitchFamily="18" charset="0"/>
              </a:rPr>
              <a:t>Principle</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The Van De Graff generator works simply on the principle of static electricity</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1) The electric discharge takes place in air or gas at pointed conductors readily.</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 2) If a hollow conductor is in a contact with another conductor then the hollow conductor continuously accepts all the charge supplied by the other conductor irrespective of its growth in potential. This charge on the hollow conductor is transferred on its surface and is uniformly distributed on it.</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Working Principle of The Generator</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Let us consider a large spherical shell of radius R. If we place a charge of magnitude Q on such a sphere, the charge will spread uniformly over the surface of the sphere. The electric field inside the sphere is zero, and that outside the sphere is due to the charge Q at the center of the sphere. So, the potential outside is that of a point charge; and inside it is constant. We, thus, have:</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00966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F187170-427A-D94E-A988-61808741380F}"/>
              </a:ext>
            </a:extLst>
          </p:cNvPr>
          <p:cNvSpPr>
            <a:spLocks noGrp="1"/>
          </p:cNvSpPr>
          <p:nvPr>
            <p:ph type="ftr" sz="quarter" idx="3"/>
          </p:nvPr>
        </p:nvSpPr>
        <p:spPr/>
        <p:txBody>
          <a:bodyPr/>
          <a:lstStyle/>
          <a:p>
            <a:r>
              <a:rPr lang="en-IN"/>
              <a:t>Prof. (Dr.) Sunil K. Somani and Prof. (Dr.) Shilpa Tripathi</a:t>
            </a:r>
            <a:r>
              <a:rPr lang="en-US"/>
              <a:t>,                                                        Medi-Caps University, Indore</a:t>
            </a:r>
            <a:endParaRPr lang="en-US" dirty="0"/>
          </a:p>
        </p:txBody>
      </p:sp>
      <p:sp>
        <p:nvSpPr>
          <p:cNvPr id="5" name="TextBox 4">
            <a:extLst>
              <a:ext uri="{FF2B5EF4-FFF2-40B4-BE49-F238E27FC236}">
                <a16:creationId xmlns:a16="http://schemas.microsoft.com/office/drawing/2014/main" id="{AB71F8FC-E381-234F-991C-039018B59527}"/>
              </a:ext>
            </a:extLst>
          </p:cNvPr>
          <p:cNvSpPr txBox="1"/>
          <p:nvPr/>
        </p:nvSpPr>
        <p:spPr>
          <a:xfrm>
            <a:off x="641445" y="1073611"/>
            <a:ext cx="10455179" cy="1995290"/>
          </a:xfrm>
          <a:prstGeom prst="rect">
            <a:avLst/>
          </a:prstGeom>
          <a:noFill/>
        </p:spPr>
        <p:txBody>
          <a:bodyPr wrap="square">
            <a:spAutoFit/>
          </a:bodyPr>
          <a:lstStyle/>
          <a:p>
            <a:pPr marL="0" marR="0">
              <a:lnSpc>
                <a:spcPct val="107000"/>
              </a:lnSpc>
              <a:spcBef>
                <a:spcPts val="0"/>
              </a:spcBef>
              <a:spcAft>
                <a:spcPts val="800"/>
              </a:spcAft>
            </a:pPr>
            <a:br>
              <a:rPr lang="en-US" sz="1600">
                <a:effectLst/>
                <a:latin typeface="Calibri" panose="020F0502020204030204" pitchFamily="34" charset="0"/>
                <a:ea typeface="Times New Roman" panose="02020603050405020304" pitchFamily="18" charset="0"/>
                <a:cs typeface="Times New Roman" panose="02020603050405020304" pitchFamily="18" charset="0"/>
              </a:rPr>
            </a:b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Potential inside conducting spherical shell of radius R carrying charge Q = constant and is as follows</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Let us place a small sphere at the center of the large one such that the radius of the smaller sphere is r and the charge over its surface is q. </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br>
              <a:rPr lang="en-US" sz="1600">
                <a:effectLst/>
                <a:latin typeface="Calibri" panose="020F0502020204030204" pitchFamily="34" charset="0"/>
                <a:ea typeface="Times New Roman" panose="02020603050405020304" pitchFamily="18" charset="0"/>
                <a:cs typeface="Times New Roman" panose="02020603050405020304" pitchFamily="18" charset="0"/>
              </a:rPr>
            </a:b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At the surface of the small sphere:</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1F78AF80-D62E-DF43-BB1C-9ED3EA11B3F4}"/>
              </a:ext>
            </a:extLst>
          </p:cNvPr>
          <p:cNvPicPr/>
          <p:nvPr/>
        </p:nvPicPr>
        <p:blipFill>
          <a:blip r:embed="rId2">
            <a:extLst>
              <a:ext uri="{28A0092B-C50C-407E-A947-70E740481C1C}">
                <a14:useLocalDpi xmlns:a14="http://schemas.microsoft.com/office/drawing/2010/main" val="0"/>
              </a:ext>
            </a:extLst>
          </a:blip>
          <a:stretch>
            <a:fillRect/>
          </a:stretch>
        </p:blipFill>
        <p:spPr>
          <a:xfrm>
            <a:off x="4199334" y="2787913"/>
            <a:ext cx="1162050" cy="561975"/>
          </a:xfrm>
          <a:prstGeom prst="rect">
            <a:avLst/>
          </a:prstGeom>
        </p:spPr>
      </p:pic>
      <p:sp>
        <p:nvSpPr>
          <p:cNvPr id="10" name="TextBox 9">
            <a:extLst>
              <a:ext uri="{FF2B5EF4-FFF2-40B4-BE49-F238E27FC236}">
                <a16:creationId xmlns:a16="http://schemas.microsoft.com/office/drawing/2014/main" id="{038407C5-446D-7A4E-A9ED-62EBB7A0D2D5}"/>
              </a:ext>
            </a:extLst>
          </p:cNvPr>
          <p:cNvSpPr txBox="1"/>
          <p:nvPr/>
        </p:nvSpPr>
        <p:spPr>
          <a:xfrm>
            <a:off x="641445" y="3429000"/>
            <a:ext cx="6124446" cy="640496"/>
          </a:xfrm>
          <a:prstGeom prst="rect">
            <a:avLst/>
          </a:prstGeom>
          <a:noFill/>
        </p:spPr>
        <p:txBody>
          <a:bodyPr wrap="square">
            <a:spAutoFit/>
          </a:bodyPr>
          <a:lstStyle/>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At the large spherical shell of radius R:</a:t>
            </a:r>
            <a:r>
              <a:rPr lang="en-US" sz="1600">
                <a:effectLst/>
                <a:latin typeface="Calibri" panose="020F0502020204030204" pitchFamily="34" charset="0"/>
                <a:ea typeface="Times New Roman" panose="02020603050405020304" pitchFamily="18" charset="0"/>
                <a:cs typeface="Times New Roman" panose="02020603050405020304" pitchFamily="18" charset="0"/>
              </a:rPr>
              <a:t> </a:t>
            </a:r>
            <a:br>
              <a:rPr lang="en-US" sz="1600">
                <a:effectLst/>
                <a:latin typeface="Calibri" panose="020F0502020204030204" pitchFamily="34" charset="0"/>
                <a:ea typeface="Times New Roman" panose="02020603050405020304" pitchFamily="18" charset="0"/>
                <a:cs typeface="Times New Roman" panose="02020603050405020304" pitchFamily="18" charset="0"/>
              </a:rPr>
            </a:b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13" name="Picture 12">
            <a:extLst>
              <a:ext uri="{FF2B5EF4-FFF2-40B4-BE49-F238E27FC236}">
                <a16:creationId xmlns:a16="http://schemas.microsoft.com/office/drawing/2014/main" id="{C52D7CD4-060B-8C4F-8D0E-0AA408B5BA01}"/>
              </a:ext>
            </a:extLst>
          </p:cNvPr>
          <p:cNvPicPr/>
          <p:nvPr/>
        </p:nvPicPr>
        <p:blipFill>
          <a:blip r:embed="rId3">
            <a:extLst>
              <a:ext uri="{28A0092B-C50C-407E-A947-70E740481C1C}">
                <a14:useLocalDpi xmlns:a14="http://schemas.microsoft.com/office/drawing/2010/main" val="0"/>
              </a:ext>
            </a:extLst>
          </a:blip>
          <a:stretch>
            <a:fillRect/>
          </a:stretch>
        </p:blipFill>
        <p:spPr>
          <a:xfrm>
            <a:off x="4502766" y="3600237"/>
            <a:ext cx="1038225" cy="594360"/>
          </a:xfrm>
          <a:prstGeom prst="rect">
            <a:avLst/>
          </a:prstGeom>
        </p:spPr>
      </p:pic>
      <p:sp>
        <p:nvSpPr>
          <p:cNvPr id="15" name="TextBox 14">
            <a:extLst>
              <a:ext uri="{FF2B5EF4-FFF2-40B4-BE49-F238E27FC236}">
                <a16:creationId xmlns:a16="http://schemas.microsoft.com/office/drawing/2014/main" id="{772BB227-9AA2-8C4D-BF72-9BBA081574E1}"/>
              </a:ext>
            </a:extLst>
          </p:cNvPr>
          <p:cNvSpPr txBox="1"/>
          <p:nvPr/>
        </p:nvSpPr>
        <p:spPr>
          <a:xfrm>
            <a:off x="641444" y="3920100"/>
            <a:ext cx="9799093" cy="933910"/>
          </a:xfrm>
          <a:prstGeom prst="rect">
            <a:avLst/>
          </a:prstGeom>
          <a:noFill/>
        </p:spPr>
        <p:txBody>
          <a:bodyPr wrap="square">
            <a:spAutoFit/>
          </a:bodyPr>
          <a:lstStyle/>
          <a:p>
            <a:pPr marL="0" marR="0">
              <a:lnSpc>
                <a:spcPct val="107000"/>
              </a:lnSpc>
              <a:spcBef>
                <a:spcPts val="0"/>
              </a:spcBef>
              <a:spcAft>
                <a:spcPts val="800"/>
              </a:spcAft>
            </a:pPr>
            <a:br>
              <a:rPr lang="en-US" sz="1600">
                <a:effectLst/>
                <a:latin typeface="Calibri" panose="020F0502020204030204" pitchFamily="34" charset="0"/>
                <a:ea typeface="Times New Roman" panose="02020603050405020304" pitchFamily="18" charset="0"/>
                <a:cs typeface="Times New Roman" panose="02020603050405020304" pitchFamily="18" charset="0"/>
              </a:rPr>
            </a:b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If we consider the total charges in the system, that is, q and Q, then the total potential energy due to the system of charges is:</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18" name="Picture 17">
            <a:extLst>
              <a:ext uri="{FF2B5EF4-FFF2-40B4-BE49-F238E27FC236}">
                <a16:creationId xmlns:a16="http://schemas.microsoft.com/office/drawing/2014/main" id="{23F1D726-8FE1-2F4C-B0CD-87F5FF57343C}"/>
              </a:ext>
            </a:extLst>
          </p:cNvPr>
          <p:cNvPicPr/>
          <p:nvPr/>
        </p:nvPicPr>
        <p:blipFill>
          <a:blip r:embed="rId4">
            <a:extLst>
              <a:ext uri="{28A0092B-C50C-407E-A947-70E740481C1C}">
                <a14:useLocalDpi xmlns:a14="http://schemas.microsoft.com/office/drawing/2010/main" val="0"/>
              </a:ext>
            </a:extLst>
          </a:blip>
          <a:stretch>
            <a:fillRect/>
          </a:stretch>
        </p:blipFill>
        <p:spPr>
          <a:xfrm>
            <a:off x="2859702" y="4514460"/>
            <a:ext cx="2336007" cy="1799520"/>
          </a:xfrm>
          <a:prstGeom prst="rect">
            <a:avLst/>
          </a:prstGeom>
        </p:spPr>
      </p:pic>
    </p:spTree>
    <p:extLst>
      <p:ext uri="{BB962C8B-B14F-4D97-AF65-F5344CB8AC3E}">
        <p14:creationId xmlns:p14="http://schemas.microsoft.com/office/powerpoint/2010/main" val="40304101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D1D9F0EC-22F1-424B-82AF-341666032770}"/>
              </a:ext>
            </a:extLst>
          </p:cNvPr>
          <p:cNvSpPr>
            <a:spLocks noGrp="1"/>
          </p:cNvSpPr>
          <p:nvPr>
            <p:ph type="ftr" sz="quarter" idx="3"/>
          </p:nvPr>
        </p:nvSpPr>
        <p:spPr/>
        <p:txBody>
          <a:bodyPr/>
          <a:lstStyle/>
          <a:p>
            <a:r>
              <a:rPr lang="en-IN"/>
              <a:t>Prof. (Dr.) Sunil K. Somani and Prof. (Dr.) Shilpa Tripathi</a:t>
            </a:r>
            <a:r>
              <a:rPr lang="en-US"/>
              <a:t>,                                                        Medi-Caps University, Indore</a:t>
            </a:r>
            <a:endParaRPr lang="en-US" dirty="0"/>
          </a:p>
        </p:txBody>
      </p:sp>
      <p:sp>
        <p:nvSpPr>
          <p:cNvPr id="5" name="TextBox 4">
            <a:extLst>
              <a:ext uri="{FF2B5EF4-FFF2-40B4-BE49-F238E27FC236}">
                <a16:creationId xmlns:a16="http://schemas.microsoft.com/office/drawing/2014/main" id="{C24E47F0-110E-F741-9B62-87FF8C0EAFB3}"/>
              </a:ext>
            </a:extLst>
          </p:cNvPr>
          <p:cNvSpPr txBox="1"/>
          <p:nvPr/>
        </p:nvSpPr>
        <p:spPr>
          <a:xfrm>
            <a:off x="641445" y="602339"/>
            <a:ext cx="10513219" cy="5754011"/>
          </a:xfrm>
          <a:prstGeom prst="rect">
            <a:avLst/>
          </a:prstGeom>
          <a:noFill/>
        </p:spPr>
        <p:txBody>
          <a:bodyPr wrap="square">
            <a:spAutoFit/>
          </a:bodyPr>
          <a:lstStyle/>
          <a:p>
            <a:pPr marL="0" marR="0">
              <a:lnSpc>
                <a:spcPct val="107000"/>
              </a:lnSpc>
              <a:spcBef>
                <a:spcPts val="0"/>
              </a:spcBef>
              <a:spcAft>
                <a:spcPts val="800"/>
              </a:spcAft>
            </a:pPr>
            <a:r>
              <a:rPr lang="en-US" sz="2000" b="1">
                <a:effectLst/>
                <a:latin typeface="Times New Roman" panose="02020603050405020304" pitchFamily="18" charset="0"/>
                <a:ea typeface="Times New Roman" panose="02020603050405020304" pitchFamily="18" charset="0"/>
                <a:cs typeface="Times New Roman" panose="02020603050405020304" pitchFamily="18" charset="0"/>
              </a:rPr>
              <a:t>Conclusion</a:t>
            </a: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A Van de Graaff generator is a device for making lots of static electricity. Static electricity is made from extra charges stored some place so that they can’t move. Normally charges don’t like to collect in one place. They like to find opposite charges as partners and run away from particles with the same charge.</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The generator makes static electricity the same way we do when we rub our feet on the carpet and then touch a doorknob. Inside the generator is a giant rubber band that rubs across a piece of felt, stealing its electrons. The rubber band then spins around and the electrons travel up to the big metal ball on top. If you have a hand on the metal ball, the electrons will go into you.</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Generally, the stored charges on the Van de Graaff generator want to try to get into the ground. The earth is very big and the negatively charged particles (electrons) can get very far away from each other. If a metal ball, which is connected to the ground if brought near the generator, the charges will jump through the air from the generator to the ball.</a:t>
            </a:r>
            <a:endParaRPr lang="en-US" sz="1600">
              <a:effectLst/>
              <a:latin typeface="Calibri" panose="020F0502020204030204" pitchFamily="34" charset="0"/>
              <a:ea typeface="Times New Roman" panose="02020603050405020304" pitchFamily="18" charset="0"/>
              <a:cs typeface="Times New Roman" panose="02020603050405020304" pitchFamily="18" charset="0"/>
            </a:endParaRPr>
          </a:p>
          <a:p>
            <a:r>
              <a:rPr lang="en-US" sz="1800">
                <a:effectLst/>
                <a:latin typeface="Times New Roman" panose="02020603050405020304" pitchFamily="18" charset="0"/>
                <a:ea typeface="Times New Roman" panose="02020603050405020304" pitchFamily="18" charset="0"/>
              </a:rPr>
              <a:t>If you touch the generator, all that electricity will go through your body giving you a big shock. It can actually be dangerous. You can be protected from the ground by standing on a piece of rubber or plastic. We say plastic and rubber are insulators since charges can’t travel through them very easily. When you touch the generator now, the charges can’t get to the ground. You are now filled up with electrons. The electrons don’t like each other and are trying to get as far away from each other as possibly. Usually this makes your hair stand up because it is filled with electrons that are repelling each other.</a:t>
            </a:r>
            <a:endParaRPr lang="en-US"/>
          </a:p>
        </p:txBody>
      </p:sp>
    </p:spTree>
    <p:extLst>
      <p:ext uri="{BB962C8B-B14F-4D97-AF65-F5344CB8AC3E}">
        <p14:creationId xmlns:p14="http://schemas.microsoft.com/office/powerpoint/2010/main" val="359329117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 /></Relationships>
</file>

<file path=ppt/theme/theme1.xml><?xml version="1.0" encoding="utf-8"?>
<a:theme xmlns:a="http://schemas.openxmlformats.org/drawingml/2006/main" name="Medi-Caps University">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Origin">
      <a:majorFont>
        <a:latin typeface="Bookman Old Style"/>
        <a:ea typeface=""/>
        <a:cs typeface=""/>
        <a:font script="Grek" typeface="Cambria"/>
        <a:font script="Cyrl" typeface="Cambria"/>
        <a:font script="Jpan" typeface="HG明朝E"/>
        <a:font script="Hang" typeface="돋움"/>
        <a:font script="Hans" typeface="宋体"/>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Gill Sans MT"/>
        <a:ea typeface=""/>
        <a:cs typeface=""/>
        <a:font script="Grek" typeface="Calibri"/>
        <a:font script="Cyrl" typeface="Calibri"/>
        <a:font script="Jpan" typeface="ＭＳ Ｐゴシック"/>
        <a:font script="Hang" typeface="맑은 고딕"/>
        <a:font script="Hans" typeface="华文新魏"/>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rigin">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extLst>
    <a:ext uri="{05A4C25C-085E-4340-85A3-A5531E510DB2}">
      <thm15:themeFamily xmlns:thm15="http://schemas.microsoft.com/office/thememl/2012/main" name="Medi-Caps University" id="{E2AD5883-4CD4-42E0-AFE8-69C7B67B0455}" vid="{C8039CF4-E942-462F-B638-4E10EADF7B3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Medi-Caps University</Template>
  <TotalTime>2831</TotalTime>
  <Words>20</Words>
  <Application>Microsoft Office PowerPoint</Application>
  <PresentationFormat>Widescreen</PresentationFormat>
  <Paragraphs>5</Paragraphs>
  <Slides>14</Slides>
  <Notes>1</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Medi-Caps University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xyz</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abc</dc:creator>
  <cp:lastModifiedBy>918819960608</cp:lastModifiedBy>
  <cp:revision>348</cp:revision>
  <cp:lastPrinted>2020-05-08T02:41:25Z</cp:lastPrinted>
  <dcterms:created xsi:type="dcterms:W3CDTF">2020-05-18T04:31:24Z</dcterms:created>
  <dcterms:modified xsi:type="dcterms:W3CDTF">2021-01-23T02:52:04Z</dcterms:modified>
</cp:coreProperties>
</file>